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807" r:id="rId2"/>
    <p:sldId id="855" r:id="rId3"/>
    <p:sldId id="856" r:id="rId4"/>
    <p:sldId id="881" r:id="rId5"/>
    <p:sldId id="891" r:id="rId6"/>
    <p:sldId id="999" r:id="rId7"/>
    <p:sldId id="892" r:id="rId8"/>
    <p:sldId id="995" r:id="rId9"/>
    <p:sldId id="915" r:id="rId10"/>
    <p:sldId id="372" r:id="rId11"/>
    <p:sldId id="811" r:id="rId12"/>
    <p:sldId id="813" r:id="rId13"/>
    <p:sldId id="819" r:id="rId14"/>
    <p:sldId id="814" r:id="rId15"/>
    <p:sldId id="815" r:id="rId16"/>
    <p:sldId id="816" r:id="rId17"/>
    <p:sldId id="817" r:id="rId18"/>
    <p:sldId id="818" r:id="rId19"/>
    <p:sldId id="1059" r:id="rId20"/>
    <p:sldId id="820" r:id="rId21"/>
    <p:sldId id="821" r:id="rId22"/>
    <p:sldId id="822" r:id="rId23"/>
    <p:sldId id="823" r:id="rId24"/>
    <p:sldId id="824" r:id="rId25"/>
    <p:sldId id="825" r:id="rId26"/>
    <p:sldId id="826" r:id="rId27"/>
    <p:sldId id="827" r:id="rId28"/>
    <p:sldId id="366" r:id="rId29"/>
    <p:sldId id="920" r:id="rId30"/>
    <p:sldId id="921" r:id="rId31"/>
    <p:sldId id="922" r:id="rId32"/>
    <p:sldId id="1060" r:id="rId3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ndara" panose="020E0502030303020204" pitchFamily="34" charset="0"/>
      <p:regular r:id="rId41"/>
      <p:bold r:id="rId42"/>
      <p:italic r:id="rId43"/>
      <p:boldItalic r:id="rId44"/>
    </p:embeddedFont>
    <p:embeddedFont>
      <p:font typeface="News Gothic MT" panose="020B0504020203020204" pitchFamily="34" charset="0"/>
      <p:regular r:id="rId45"/>
      <p:bold r:id="rId46"/>
      <p:italic r:id="rId47"/>
    </p:embeddedFont>
    <p:embeddedFont>
      <p:font typeface="Wingdings 2" panose="05020102010507070707" pitchFamily="18" charset="2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A29680-BA6C-4B92-9092-84E415E76723}">
  <a:tblStyle styleId="{D6A29680-BA6C-4B92-9092-84E415E76723}" styleName="Table_0">
    <a:wholeTbl>
      <a:tcTxStyle b="off" i="off">
        <a:font>
          <a:latin typeface="Candara"/>
          <a:ea typeface="Candara"/>
          <a:cs typeface="Candar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ndara"/>
          <a:ea typeface="Candara"/>
          <a:cs typeface="Candar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ndara"/>
          <a:ea typeface="Candara"/>
          <a:cs typeface="Candar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ndara"/>
          <a:ea typeface="Candara"/>
          <a:cs typeface="Candar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ndara"/>
          <a:ea typeface="Candara"/>
          <a:cs typeface="Candar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04"/>
  </p:normalViewPr>
  <p:slideViewPr>
    <p:cSldViewPr snapToGrid="0"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CDD48-3E23-9F4E-8653-1711757D4AAD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80516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CDD48-3E23-9F4E-8653-1711757D4AAD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202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objetos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ndara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ndar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ndara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ndara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ndara"/>
              <a:buNone/>
              <a:defRPr sz="4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8">
            <a:extLst>
              <a:ext uri="{FF2B5EF4-FFF2-40B4-BE49-F238E27FC236}">
                <a16:creationId xmlns:a16="http://schemas.microsoft.com/office/drawing/2014/main" id="{AC4535EE-584B-46AA-895E-3BED94A0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9357" y="659608"/>
            <a:ext cx="6485285" cy="553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015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n 2">
            <a:extLst>
              <a:ext uri="{FF2B5EF4-FFF2-40B4-BE49-F238E27FC236}">
                <a16:creationId xmlns:a16="http://schemas.microsoft.com/office/drawing/2014/main" id="{90D08C64-544C-4F23-9DAD-451EA9BB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" b="3365"/>
          <a:stretch>
            <a:fillRect/>
          </a:stretch>
        </p:blipFill>
        <p:spPr bwMode="auto">
          <a:xfrm>
            <a:off x="179388" y="-26988"/>
            <a:ext cx="8813800" cy="640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Marcador de contenido 5">
            <a:extLst>
              <a:ext uri="{FF2B5EF4-FFF2-40B4-BE49-F238E27FC236}">
                <a16:creationId xmlns:a16="http://schemas.microsoft.com/office/drawing/2014/main" id="{DBD6BE6D-62DF-4DD4-95EF-AD0450517A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801" b="4597"/>
          <a:stretch>
            <a:fillRect/>
          </a:stretch>
        </p:blipFill>
        <p:spPr>
          <a:xfrm>
            <a:off x="119063" y="-26988"/>
            <a:ext cx="8916987" cy="63801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n 5">
            <a:extLst>
              <a:ext uri="{FF2B5EF4-FFF2-40B4-BE49-F238E27FC236}">
                <a16:creationId xmlns:a16="http://schemas.microsoft.com/office/drawing/2014/main" id="{950CDED7-9436-48E9-926C-E0CC806F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" b="3799"/>
          <a:stretch>
            <a:fillRect/>
          </a:stretch>
        </p:blipFill>
        <p:spPr bwMode="auto">
          <a:xfrm>
            <a:off x="119063" y="14288"/>
            <a:ext cx="8916987" cy="636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n 7">
            <a:extLst>
              <a:ext uri="{FF2B5EF4-FFF2-40B4-BE49-F238E27FC236}">
                <a16:creationId xmlns:a16="http://schemas.microsoft.com/office/drawing/2014/main" id="{A6ACF374-5F4A-46F7-AFC8-E3344EC92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863600"/>
            <a:ext cx="91186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n 5">
            <a:extLst>
              <a:ext uri="{FF2B5EF4-FFF2-40B4-BE49-F238E27FC236}">
                <a16:creationId xmlns:a16="http://schemas.microsoft.com/office/drawing/2014/main" id="{846C07EE-E285-4B3D-A705-9E0CF23C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3799"/>
          <a:stretch>
            <a:fillRect/>
          </a:stretch>
        </p:blipFill>
        <p:spPr bwMode="auto">
          <a:xfrm>
            <a:off x="134938" y="-26988"/>
            <a:ext cx="8874125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n 5">
            <a:extLst>
              <a:ext uri="{FF2B5EF4-FFF2-40B4-BE49-F238E27FC236}">
                <a16:creationId xmlns:a16="http://schemas.microsoft.com/office/drawing/2014/main" id="{61A4BCBF-FF87-4322-AAEA-81503F1D3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" b="3799"/>
          <a:stretch>
            <a:fillRect/>
          </a:stretch>
        </p:blipFill>
        <p:spPr bwMode="auto">
          <a:xfrm>
            <a:off x="134938" y="-26988"/>
            <a:ext cx="8874125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n 5">
            <a:extLst>
              <a:ext uri="{FF2B5EF4-FFF2-40B4-BE49-F238E27FC236}">
                <a16:creationId xmlns:a16="http://schemas.microsoft.com/office/drawing/2014/main" id="{4C298446-DB49-4BC7-9A98-D4B6C4E2D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" b="3799"/>
          <a:stretch>
            <a:fillRect/>
          </a:stretch>
        </p:blipFill>
        <p:spPr bwMode="auto">
          <a:xfrm>
            <a:off x="134938" y="-26988"/>
            <a:ext cx="8874125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Marcador de contenido 5">
            <a:extLst>
              <a:ext uri="{FF2B5EF4-FFF2-40B4-BE49-F238E27FC236}">
                <a16:creationId xmlns:a16="http://schemas.microsoft.com/office/drawing/2014/main" id="{8CF3064F-5198-4085-90E1-1B55B98AD7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" b="4515"/>
          <a:stretch>
            <a:fillRect/>
          </a:stretch>
        </p:blipFill>
        <p:spPr>
          <a:xfrm>
            <a:off x="157163" y="-26988"/>
            <a:ext cx="8807450" cy="633571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n 5">
            <a:extLst>
              <a:ext uri="{FF2B5EF4-FFF2-40B4-BE49-F238E27FC236}">
                <a16:creationId xmlns:a16="http://schemas.microsoft.com/office/drawing/2014/main" id="{84A5408C-5F6D-4C3E-B489-83390FA25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" b="3799"/>
          <a:stretch>
            <a:fillRect/>
          </a:stretch>
        </p:blipFill>
        <p:spPr bwMode="auto">
          <a:xfrm>
            <a:off x="161925" y="-26988"/>
            <a:ext cx="8874125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A0304900-CFC5-4723-947A-E36431C9184D}"/>
              </a:ext>
            </a:extLst>
          </p:cNvPr>
          <p:cNvSpPr txBox="1">
            <a:spLocks/>
          </p:cNvSpPr>
          <p:nvPr/>
        </p:nvSpPr>
        <p:spPr>
          <a:xfrm>
            <a:off x="209576" y="1550144"/>
            <a:ext cx="8719126" cy="40655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 2</a:t>
            </a:r>
          </a:p>
          <a:p>
            <a:endParaRPr lang="es-EC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C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“Prevención de Caídas”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743C5ED-9FF0-4EF1-9346-BA393F963039}"/>
              </a:ext>
            </a:extLst>
          </p:cNvPr>
          <p:cNvSpPr/>
          <p:nvPr/>
        </p:nvSpPr>
        <p:spPr>
          <a:xfrm>
            <a:off x="0" y="1"/>
            <a:ext cx="9149719" cy="818699"/>
          </a:xfrm>
          <a:prstGeom prst="rect">
            <a:avLst/>
          </a:prstGeom>
          <a:solidFill>
            <a:srgbClr val="002060"/>
          </a:solidFill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2FAB593-008E-4665-A676-6ECBDC0A2DC8}"/>
              </a:ext>
            </a:extLst>
          </p:cNvPr>
          <p:cNvCxnSpPr>
            <a:cxnSpLocks/>
          </p:cNvCxnSpPr>
          <p:nvPr/>
        </p:nvCxnSpPr>
        <p:spPr>
          <a:xfrm flipV="1">
            <a:off x="0" y="670734"/>
            <a:ext cx="9149719" cy="38846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ítulo 1">
            <a:extLst>
              <a:ext uri="{FF2B5EF4-FFF2-40B4-BE49-F238E27FC236}">
                <a16:creationId xmlns:a16="http://schemas.microsoft.com/office/drawing/2014/main" id="{12908973-DA6C-4857-8833-AFE14B73E320}"/>
              </a:ext>
            </a:extLst>
          </p:cNvPr>
          <p:cNvSpPr txBox="1">
            <a:spLocks/>
          </p:cNvSpPr>
          <p:nvPr/>
        </p:nvSpPr>
        <p:spPr>
          <a:xfrm>
            <a:off x="108759" y="148199"/>
            <a:ext cx="8920760" cy="4317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4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nada MN"/>
              </a:rPr>
              <a:t>PROGRAMA NFPA  -  </a:t>
            </a:r>
            <a:r>
              <a:rPr lang="es-EC" sz="3600" b="1" i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nada MN"/>
              </a:rPr>
              <a:t>Recordando Cuándo</a:t>
            </a:r>
            <a:endParaRPr lang="es-EC" sz="2400" b="1" i="1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nada MN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FF866A4-E7B3-4A4E-B652-FACAFC841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947" y="5291673"/>
            <a:ext cx="345638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prstTxWarp prst="textPlain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None/>
              <a:defRPr/>
            </a:pPr>
            <a:r>
              <a:rPr lang="es-EC" sz="3600" b="1" dirty="0">
                <a:solidFill>
                  <a:srgbClr val="E6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 Gothic MT"/>
                <a:cs typeface="News Gothic MT"/>
              </a:rPr>
              <a:t>8 MENSAJES</a:t>
            </a:r>
            <a:endParaRPr lang="es-ES" sz="3600" dirty="0">
              <a:solidFill>
                <a:srgbClr val="E6ED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 Gothic MT"/>
              <a:cs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623014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F4A28C8-8AED-4861-B1B4-615FBDC5B789}"/>
              </a:ext>
            </a:extLst>
          </p:cNvPr>
          <p:cNvSpPr/>
          <p:nvPr/>
        </p:nvSpPr>
        <p:spPr>
          <a:xfrm>
            <a:off x="0" y="1"/>
            <a:ext cx="9149719" cy="1041809"/>
          </a:xfrm>
          <a:prstGeom prst="rect">
            <a:avLst/>
          </a:prstGeom>
          <a:solidFill>
            <a:srgbClr val="002060"/>
          </a:solidFill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DF22262-DC36-4ABC-AF53-0DCC870DA867}"/>
              </a:ext>
            </a:extLst>
          </p:cNvPr>
          <p:cNvCxnSpPr>
            <a:cxnSpLocks/>
          </p:cNvCxnSpPr>
          <p:nvPr/>
        </p:nvCxnSpPr>
        <p:spPr>
          <a:xfrm flipV="1">
            <a:off x="-5720" y="931605"/>
            <a:ext cx="9149719" cy="38846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ítulo 1">
            <a:extLst>
              <a:ext uri="{FF2B5EF4-FFF2-40B4-BE49-F238E27FC236}">
                <a16:creationId xmlns:a16="http://schemas.microsoft.com/office/drawing/2014/main" id="{D9D7DAEE-F8E8-4C8F-BAFC-27AD6E2B3026}"/>
              </a:ext>
            </a:extLst>
          </p:cNvPr>
          <p:cNvSpPr txBox="1">
            <a:spLocks/>
          </p:cNvSpPr>
          <p:nvPr/>
        </p:nvSpPr>
        <p:spPr>
          <a:xfrm>
            <a:off x="108759" y="148199"/>
            <a:ext cx="8920760" cy="690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nada MN"/>
                <a:cs typeface="Kannada MN"/>
              </a:rPr>
              <a:t>DET Lautaro </a:t>
            </a:r>
            <a:r>
              <a:rPr lang="es-EC" sz="36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nada MN"/>
              </a:rPr>
              <a:t>Internacional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8894203-26BB-4716-95E2-159F998D4E20}"/>
              </a:ext>
            </a:extLst>
          </p:cNvPr>
          <p:cNvSpPr txBox="1">
            <a:spLocks/>
          </p:cNvSpPr>
          <p:nvPr/>
        </p:nvSpPr>
        <p:spPr>
          <a:xfrm>
            <a:off x="825616" y="5590208"/>
            <a:ext cx="7492768" cy="4519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NFPA  -  Recordando Cuándo</a:t>
            </a:r>
          </a:p>
        </p:txBody>
      </p:sp>
      <p:pic>
        <p:nvPicPr>
          <p:cNvPr id="7" name="Imagen 8">
            <a:extLst>
              <a:ext uri="{FF2B5EF4-FFF2-40B4-BE49-F238E27FC236}">
                <a16:creationId xmlns:a16="http://schemas.microsoft.com/office/drawing/2014/main" id="{6252B505-F0B7-4533-9F07-4FCEEF98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4378" y="1770428"/>
            <a:ext cx="4309521" cy="368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046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agen 3" descr="Imagen que contiene exterior, edificio, carretera&#10;&#10;Descripción generada automáticamente">
            <a:extLst>
              <a:ext uri="{FF2B5EF4-FFF2-40B4-BE49-F238E27FC236}">
                <a16:creationId xmlns:a16="http://schemas.microsoft.com/office/drawing/2014/main" id="{7E2205D1-F14B-41C2-B3AF-359F644F7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r="4204" b="4850"/>
          <a:stretch/>
        </p:blipFill>
        <p:spPr bwMode="auto">
          <a:xfrm>
            <a:off x="0" y="353146"/>
            <a:ext cx="8501062" cy="615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n 3" descr="Imagen que contiene hombre&#10;&#10;Descripción generada automáticamente">
            <a:extLst>
              <a:ext uri="{FF2B5EF4-FFF2-40B4-BE49-F238E27FC236}">
                <a16:creationId xmlns:a16="http://schemas.microsoft.com/office/drawing/2014/main" id="{1B0E862D-1977-40E1-ABC8-076836A37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5136" r="4140" b="4473"/>
          <a:stretch/>
        </p:blipFill>
        <p:spPr bwMode="auto">
          <a:xfrm>
            <a:off x="162647" y="330055"/>
            <a:ext cx="8371753" cy="619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n 3" descr="Imagen que contiene persona&#10;&#10;Descripción generada automáticamente">
            <a:extLst>
              <a:ext uri="{FF2B5EF4-FFF2-40B4-BE49-F238E27FC236}">
                <a16:creationId xmlns:a16="http://schemas.microsoft.com/office/drawing/2014/main" id="{AB6E7E24-5EF2-4DBB-A7F1-FA6281C18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0" r="4516" b="4851"/>
          <a:stretch/>
        </p:blipFill>
        <p:spPr bwMode="auto">
          <a:xfrm>
            <a:off x="70283" y="347301"/>
            <a:ext cx="8473353" cy="616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n 3">
            <a:extLst>
              <a:ext uri="{FF2B5EF4-FFF2-40B4-BE49-F238E27FC236}">
                <a16:creationId xmlns:a16="http://schemas.microsoft.com/office/drawing/2014/main" id="{FED8C79D-EE7B-491E-B4EA-3D45E02B1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3" r="4412" b="5139"/>
          <a:stretch/>
        </p:blipFill>
        <p:spPr bwMode="auto">
          <a:xfrm>
            <a:off x="0" y="362527"/>
            <a:ext cx="8482589" cy="61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n 3">
            <a:extLst>
              <a:ext uri="{FF2B5EF4-FFF2-40B4-BE49-F238E27FC236}">
                <a16:creationId xmlns:a16="http://schemas.microsoft.com/office/drawing/2014/main" id="{4E0B54F6-A1D9-4109-A670-9864FDCDA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0" r="4308" b="4850"/>
          <a:stretch/>
        </p:blipFill>
        <p:spPr bwMode="auto">
          <a:xfrm>
            <a:off x="0" y="347301"/>
            <a:ext cx="8358909" cy="6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n 3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B5C32524-3759-4519-9724-52AB736E8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" r="4108" b="4851"/>
          <a:stretch/>
        </p:blipFill>
        <p:spPr bwMode="auto">
          <a:xfrm>
            <a:off x="-67541" y="231630"/>
            <a:ext cx="8509577" cy="626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agen 3">
            <a:extLst>
              <a:ext uri="{FF2B5EF4-FFF2-40B4-BE49-F238E27FC236}">
                <a16:creationId xmlns:a16="http://schemas.microsoft.com/office/drawing/2014/main" id="{25971C4B-5F55-46B4-BC71-7632946E0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3557" b="4638"/>
          <a:stretch/>
        </p:blipFill>
        <p:spPr bwMode="auto">
          <a:xfrm>
            <a:off x="175490" y="294621"/>
            <a:ext cx="8617230" cy="611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agen 3">
            <a:extLst>
              <a:ext uri="{FF2B5EF4-FFF2-40B4-BE49-F238E27FC236}">
                <a16:creationId xmlns:a16="http://schemas.microsoft.com/office/drawing/2014/main" id="{56316CD1-5DCF-4DAD-B909-D3A42C652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0" b="5331"/>
          <a:stretch/>
        </p:blipFill>
        <p:spPr bwMode="auto">
          <a:xfrm>
            <a:off x="190356" y="397164"/>
            <a:ext cx="8538007" cy="590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>
            <a:extLst>
              <a:ext uri="{FF2B5EF4-FFF2-40B4-BE49-F238E27FC236}">
                <a16:creationId xmlns:a16="http://schemas.microsoft.com/office/drawing/2014/main" id="{C4C78B98-790A-4824-956A-B7C4C100D234}"/>
              </a:ext>
            </a:extLst>
          </p:cNvPr>
          <p:cNvSpPr txBox="1">
            <a:spLocks/>
          </p:cNvSpPr>
          <p:nvPr/>
        </p:nvSpPr>
        <p:spPr bwMode="auto">
          <a:xfrm>
            <a:off x="-468313" y="444500"/>
            <a:ext cx="77724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S" altLang="es-CL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</a:rPr>
              <a:t>Fin…</a:t>
            </a:r>
          </a:p>
        </p:txBody>
      </p:sp>
      <p:pic>
        <p:nvPicPr>
          <p:cNvPr id="20482" name="6 Imagen">
            <a:extLst>
              <a:ext uri="{FF2B5EF4-FFF2-40B4-BE49-F238E27FC236}">
                <a16:creationId xmlns:a16="http://schemas.microsoft.com/office/drawing/2014/main" id="{86D50E95-4C86-4BF8-9366-E44E99363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557338"/>
            <a:ext cx="5257800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Marcador de número de diapositiva 1">
            <a:extLst>
              <a:ext uri="{FF2B5EF4-FFF2-40B4-BE49-F238E27FC236}">
                <a16:creationId xmlns:a16="http://schemas.microsoft.com/office/drawing/2014/main" id="{700E858F-E55F-4490-BBE2-38E886EA56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365E988-F657-41FE-BBE3-8C0B0C1C9E14}" type="slidenum">
              <a:rPr lang="en-US" altLang="es-CL" sz="1400">
                <a:solidFill>
                  <a:srgbClr val="FFFFFF"/>
                </a:solidFill>
              </a:rPr>
              <a:pPr/>
              <a:t>28</a:t>
            </a:fld>
            <a:endParaRPr lang="en-US" altLang="es-CL" sz="1400">
              <a:solidFill>
                <a:srgbClr val="FFFFFF"/>
              </a:solidFill>
            </a:endParaRPr>
          </a:p>
        </p:txBody>
      </p:sp>
      <p:sp>
        <p:nvSpPr>
          <p:cNvPr id="7" name="Título 5">
            <a:extLst>
              <a:ext uri="{FF2B5EF4-FFF2-40B4-BE49-F238E27FC236}">
                <a16:creationId xmlns:a16="http://schemas.microsoft.com/office/drawing/2014/main" id="{58669636-3DAF-4B47-9DA1-77D5B9BD5D78}"/>
              </a:ext>
            </a:extLst>
          </p:cNvPr>
          <p:cNvSpPr txBox="1">
            <a:spLocks/>
          </p:cNvSpPr>
          <p:nvPr/>
        </p:nvSpPr>
        <p:spPr bwMode="auto">
          <a:xfrm>
            <a:off x="2024063" y="6070600"/>
            <a:ext cx="50768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b"/>
          <a:lstStyle>
            <a:lvl1pPr marL="2339975" indent="-2339975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s-ES" altLang="es-CL" sz="16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News Gothic MT" panose="020B0504020203020204" pitchFamily="34" charset="0"/>
              </a:rPr>
              <a:t>Realizado por CONASE, Pasión por la seguridad:.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121F6A5-814E-4BB6-86AD-F2E57218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8026" y="1061737"/>
            <a:ext cx="2829793" cy="34751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9F2F6C7-EA54-4EFE-BD6E-962690054D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8519" y="2455312"/>
            <a:ext cx="2147455" cy="193963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A917AE1-6DDE-47D3-83EB-355F1CDBF67D}"/>
              </a:ext>
            </a:extLst>
          </p:cNvPr>
          <p:cNvSpPr/>
          <p:nvPr/>
        </p:nvSpPr>
        <p:spPr>
          <a:xfrm>
            <a:off x="743164" y="4653084"/>
            <a:ext cx="3959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>
                <a:solidFill>
                  <a:schemeClr val="accent2"/>
                </a:solidFill>
              </a:rPr>
              <a:t>DESARROLLADORES</a:t>
            </a:r>
            <a:r>
              <a:rPr lang="es-EC" sz="1800" b="1" dirty="0">
                <a:solidFill>
                  <a:schemeClr val="accent2"/>
                </a:solidFill>
              </a:rPr>
              <a:t> DEL CURSO</a:t>
            </a:r>
          </a:p>
          <a:p>
            <a:pPr algn="ctr"/>
            <a:r>
              <a:rPr lang="es-EC" sz="1800" b="1" dirty="0">
                <a:solidFill>
                  <a:schemeClr val="accent2"/>
                </a:solidFill>
              </a:rPr>
              <a:t>www.conase.cl</a:t>
            </a:r>
            <a:endParaRPr lang="es-CL" sz="1800" b="1" dirty="0">
              <a:solidFill>
                <a:schemeClr val="accent2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C27A687-D2C8-4D97-A022-7B66CBAE3878}"/>
              </a:ext>
            </a:extLst>
          </p:cNvPr>
          <p:cNvSpPr/>
          <p:nvPr/>
        </p:nvSpPr>
        <p:spPr>
          <a:xfrm>
            <a:off x="4599495" y="2055202"/>
            <a:ext cx="4064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>
                <a:solidFill>
                  <a:schemeClr val="accent2"/>
                </a:solidFill>
              </a:rPr>
              <a:t>IMPULSADOR DEL CURSO</a:t>
            </a:r>
          </a:p>
        </p:txBody>
      </p:sp>
    </p:spTree>
    <p:extLst>
      <p:ext uri="{BB962C8B-B14F-4D97-AF65-F5344CB8AC3E}">
        <p14:creationId xmlns:p14="http://schemas.microsoft.com/office/powerpoint/2010/main" val="3670943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0F3A18BF-EB4B-4DDF-9E91-B51389EED0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945" y="163385"/>
            <a:ext cx="8223267" cy="68236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s-EC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Síguenos…!!!</a:t>
            </a:r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07B5F7A5-EAC8-4B4B-B13D-8427D470F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429" y="1186935"/>
            <a:ext cx="7532297" cy="511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D44A146-B52E-4B6E-ACDB-3A4F69AD6D7C}"/>
              </a:ext>
            </a:extLst>
          </p:cNvPr>
          <p:cNvSpPr txBox="1">
            <a:spLocks noChangeArrowheads="1"/>
          </p:cNvSpPr>
          <p:nvPr/>
        </p:nvSpPr>
        <p:spPr>
          <a:xfrm>
            <a:off x="5040909" y="744152"/>
            <a:ext cx="4546436" cy="682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C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www.detlautaro.com</a:t>
            </a:r>
          </a:p>
        </p:txBody>
      </p:sp>
    </p:spTree>
    <p:extLst>
      <p:ext uri="{BB962C8B-B14F-4D97-AF65-F5344CB8AC3E}">
        <p14:creationId xmlns:p14="http://schemas.microsoft.com/office/powerpoint/2010/main" val="1914069002"/>
      </p:ext>
    </p:extLst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0B15A4-BBBA-45D7-9FCB-03DB774BD199}"/>
              </a:ext>
            </a:extLst>
          </p:cNvPr>
          <p:cNvSpPr txBox="1">
            <a:spLocks noChangeArrowheads="1"/>
          </p:cNvSpPr>
          <p:nvPr/>
        </p:nvSpPr>
        <p:spPr>
          <a:xfrm>
            <a:off x="352269" y="1119835"/>
            <a:ext cx="8439461" cy="1175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C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www.detlautaro.com/rc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FFD63CC-BFB5-400B-9F08-BD5FE4144DF1}"/>
              </a:ext>
            </a:extLst>
          </p:cNvPr>
          <p:cNvPicPr/>
          <p:nvPr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13185" y="2449945"/>
            <a:ext cx="3517630" cy="223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2802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0F3A18BF-EB4B-4DDF-9E91-B51389EED0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945" y="163385"/>
            <a:ext cx="8223267" cy="68236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s-EC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Síguenos…!!!</a:t>
            </a:r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07B5F7A5-EAC8-4B4B-B13D-8427D470F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429" y="1186935"/>
            <a:ext cx="7532297" cy="511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D44A146-B52E-4B6E-ACDB-3A4F69AD6D7C}"/>
              </a:ext>
            </a:extLst>
          </p:cNvPr>
          <p:cNvSpPr txBox="1">
            <a:spLocks noChangeArrowheads="1"/>
          </p:cNvSpPr>
          <p:nvPr/>
        </p:nvSpPr>
        <p:spPr>
          <a:xfrm>
            <a:off x="5040909" y="744152"/>
            <a:ext cx="4546436" cy="682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C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www.detlautaro.com</a:t>
            </a:r>
          </a:p>
        </p:txBody>
      </p:sp>
    </p:spTree>
    <p:extLst>
      <p:ext uri="{BB962C8B-B14F-4D97-AF65-F5344CB8AC3E}">
        <p14:creationId xmlns:p14="http://schemas.microsoft.com/office/powerpoint/2010/main" val="905436825"/>
      </p:ext>
    </p:extLst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F4A28C8-8AED-4861-B1B4-615FBDC5B789}"/>
              </a:ext>
            </a:extLst>
          </p:cNvPr>
          <p:cNvSpPr/>
          <p:nvPr/>
        </p:nvSpPr>
        <p:spPr>
          <a:xfrm>
            <a:off x="0" y="1"/>
            <a:ext cx="9149719" cy="1041809"/>
          </a:xfrm>
          <a:prstGeom prst="rect">
            <a:avLst/>
          </a:prstGeom>
          <a:solidFill>
            <a:srgbClr val="002060"/>
          </a:solidFill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DF22262-DC36-4ABC-AF53-0DCC870DA867}"/>
              </a:ext>
            </a:extLst>
          </p:cNvPr>
          <p:cNvCxnSpPr>
            <a:cxnSpLocks/>
          </p:cNvCxnSpPr>
          <p:nvPr/>
        </p:nvCxnSpPr>
        <p:spPr>
          <a:xfrm flipV="1">
            <a:off x="-5720" y="931605"/>
            <a:ext cx="9149719" cy="38846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ítulo 1">
            <a:extLst>
              <a:ext uri="{FF2B5EF4-FFF2-40B4-BE49-F238E27FC236}">
                <a16:creationId xmlns:a16="http://schemas.microsoft.com/office/drawing/2014/main" id="{D9D7DAEE-F8E8-4C8F-BAFC-27AD6E2B3026}"/>
              </a:ext>
            </a:extLst>
          </p:cNvPr>
          <p:cNvSpPr txBox="1">
            <a:spLocks/>
          </p:cNvSpPr>
          <p:nvPr/>
        </p:nvSpPr>
        <p:spPr>
          <a:xfrm>
            <a:off x="108759" y="148199"/>
            <a:ext cx="8920760" cy="690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nada MN"/>
                <a:cs typeface="Kannada MN"/>
              </a:rPr>
              <a:t>DET Lautaro </a:t>
            </a:r>
            <a:r>
              <a:rPr lang="es-EC" sz="36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nada MN"/>
              </a:rPr>
              <a:t>Internacional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8894203-26BB-4716-95E2-159F998D4E20}"/>
              </a:ext>
            </a:extLst>
          </p:cNvPr>
          <p:cNvSpPr txBox="1">
            <a:spLocks/>
          </p:cNvSpPr>
          <p:nvPr/>
        </p:nvSpPr>
        <p:spPr>
          <a:xfrm>
            <a:off x="825616" y="5590208"/>
            <a:ext cx="7492768" cy="4519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NFPA  -  Recordando Cuándo</a:t>
            </a:r>
          </a:p>
        </p:txBody>
      </p:sp>
      <p:pic>
        <p:nvPicPr>
          <p:cNvPr id="7" name="Imagen 8">
            <a:extLst>
              <a:ext uri="{FF2B5EF4-FFF2-40B4-BE49-F238E27FC236}">
                <a16:creationId xmlns:a16="http://schemas.microsoft.com/office/drawing/2014/main" id="{6252B505-F0B7-4533-9F07-4FCEEF98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4378" y="1770428"/>
            <a:ext cx="4309521" cy="368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300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0B15A4-BBBA-45D7-9FCB-03DB774BD199}"/>
              </a:ext>
            </a:extLst>
          </p:cNvPr>
          <p:cNvSpPr txBox="1">
            <a:spLocks noChangeArrowheads="1"/>
          </p:cNvSpPr>
          <p:nvPr/>
        </p:nvSpPr>
        <p:spPr>
          <a:xfrm>
            <a:off x="509666" y="1637071"/>
            <a:ext cx="8439461" cy="1175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C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www.detlautaro.com/arson2020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FFD63CC-BFB5-400B-9F08-BD5FE4144DF1}"/>
              </a:ext>
            </a:extLst>
          </p:cNvPr>
          <p:cNvPicPr/>
          <p:nvPr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13185" y="3429000"/>
            <a:ext cx="3517630" cy="223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8321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Resultado de imagen para atencion">
            <a:extLst>
              <a:ext uri="{FF2B5EF4-FFF2-40B4-BE49-F238E27FC236}">
                <a16:creationId xmlns:a16="http://schemas.microsoft.com/office/drawing/2014/main" id="{AB00300B-C0CD-4607-8B45-1F46E2C96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2535" y="259268"/>
            <a:ext cx="1162905" cy="101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sultado de imagen para via de evacuacion">
            <a:extLst>
              <a:ext uri="{FF2B5EF4-FFF2-40B4-BE49-F238E27FC236}">
                <a16:creationId xmlns:a16="http://schemas.microsoft.com/office/drawing/2014/main" id="{BD3CB4C1-FF20-487B-A38D-D734E8D21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42807">
            <a:off x="733300" y="3346560"/>
            <a:ext cx="1871620" cy="201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Resultado de imagen para indicaciones de evacuacion">
            <a:extLst>
              <a:ext uri="{FF2B5EF4-FFF2-40B4-BE49-F238E27FC236}">
                <a16:creationId xmlns:a16="http://schemas.microsoft.com/office/drawing/2014/main" id="{395A5DFE-0374-4339-910F-20070C706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42807">
            <a:off x="6773658" y="3440323"/>
            <a:ext cx="1813315" cy="18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Resultado de imagen para seguridad y evacuacion">
            <a:extLst>
              <a:ext uri="{FF2B5EF4-FFF2-40B4-BE49-F238E27FC236}">
                <a16:creationId xmlns:a16="http://schemas.microsoft.com/office/drawing/2014/main" id="{3CD840EE-7AD6-43F2-A7FA-9A3DCEC81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42807">
            <a:off x="2880466" y="3236144"/>
            <a:ext cx="1637667" cy="2313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Resultado de imagen para seguridad y evacuacion">
            <a:extLst>
              <a:ext uri="{FF2B5EF4-FFF2-40B4-BE49-F238E27FC236}">
                <a16:creationId xmlns:a16="http://schemas.microsoft.com/office/drawing/2014/main" id="{8CEC0D98-E97D-4B93-914E-BFEE40772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42807">
            <a:off x="4775014" y="3234952"/>
            <a:ext cx="1726249" cy="2313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>
            <a:extLst>
              <a:ext uri="{FF2B5EF4-FFF2-40B4-BE49-F238E27FC236}">
                <a16:creationId xmlns:a16="http://schemas.microsoft.com/office/drawing/2014/main" id="{8C391DF6-BC64-4784-A64E-502BD8B01ADE}"/>
              </a:ext>
            </a:extLst>
          </p:cNvPr>
          <p:cNvSpPr txBox="1">
            <a:spLocks/>
          </p:cNvSpPr>
          <p:nvPr/>
        </p:nvSpPr>
        <p:spPr bwMode="auto">
          <a:xfrm>
            <a:off x="484188" y="1467568"/>
            <a:ext cx="8175624" cy="13234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ctr"/>
            <a:r>
              <a:rPr lang="es-EC" sz="4000" dirty="0">
                <a:solidFill>
                  <a:srgbClr val="00B050"/>
                </a:solidFill>
              </a:rPr>
              <a:t>INSTRUCCIONES DE </a:t>
            </a:r>
          </a:p>
          <a:p>
            <a:pPr algn="ctr"/>
            <a:r>
              <a:rPr lang="es-EC" sz="4000" dirty="0">
                <a:solidFill>
                  <a:srgbClr val="00B050"/>
                </a:solidFill>
              </a:rPr>
              <a:t>SEGURIDAD EN CURSO ONLINE</a:t>
            </a:r>
          </a:p>
        </p:txBody>
      </p:sp>
    </p:spTree>
    <p:extLst>
      <p:ext uri="{BB962C8B-B14F-4D97-AF65-F5344CB8AC3E}">
        <p14:creationId xmlns:p14="http://schemas.microsoft.com/office/powerpoint/2010/main" val="2648970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n para teléfonos en silencio">
            <a:extLst>
              <a:ext uri="{FF2B5EF4-FFF2-40B4-BE49-F238E27FC236}">
                <a16:creationId xmlns:a16="http://schemas.microsoft.com/office/drawing/2014/main" id="{5B0A4B27-B8D5-4FE6-B198-D4EB61608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6993" y="2358957"/>
            <a:ext cx="3910013" cy="383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1F2F794E-0EA5-49DD-87D8-0F998E9EF77D}"/>
              </a:ext>
            </a:extLst>
          </p:cNvPr>
          <p:cNvSpPr txBox="1">
            <a:spLocks/>
          </p:cNvSpPr>
          <p:nvPr/>
        </p:nvSpPr>
        <p:spPr bwMode="auto">
          <a:xfrm>
            <a:off x="220146" y="443856"/>
            <a:ext cx="7704654" cy="1446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r>
              <a:rPr lang="es-EC" sz="4800" dirty="0"/>
              <a:t>POR FAVOR </a:t>
            </a:r>
            <a:r>
              <a:rPr lang="es-EC" sz="4000" dirty="0"/>
              <a:t>apague su móvil o póngalo en silencio</a:t>
            </a:r>
          </a:p>
        </p:txBody>
      </p:sp>
    </p:spTree>
    <p:extLst>
      <p:ext uri="{BB962C8B-B14F-4D97-AF65-F5344CB8AC3E}">
        <p14:creationId xmlns:p14="http://schemas.microsoft.com/office/powerpoint/2010/main" val="173283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>
            <a:extLst>
              <a:ext uri="{FF2B5EF4-FFF2-40B4-BE49-F238E27FC236}">
                <a16:creationId xmlns:a16="http://schemas.microsoft.com/office/drawing/2014/main" id="{FD0FD60A-5E49-43D1-9F1C-47059493E206}"/>
              </a:ext>
            </a:extLst>
          </p:cNvPr>
          <p:cNvSpPr txBox="1">
            <a:spLocks/>
          </p:cNvSpPr>
          <p:nvPr/>
        </p:nvSpPr>
        <p:spPr bwMode="auto">
          <a:xfrm>
            <a:off x="170788" y="394605"/>
            <a:ext cx="6891338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r>
              <a:rPr lang="es-EC" sz="2400" dirty="0">
                <a:effectLst/>
              </a:rPr>
              <a:t>Mi presentación profesional</a:t>
            </a:r>
          </a:p>
        </p:txBody>
      </p:sp>
      <p:sp>
        <p:nvSpPr>
          <p:cNvPr id="19" name="1 Título">
            <a:extLst>
              <a:ext uri="{FF2B5EF4-FFF2-40B4-BE49-F238E27FC236}">
                <a16:creationId xmlns:a16="http://schemas.microsoft.com/office/drawing/2014/main" id="{8EADA91A-0B0F-4FE5-9F01-D64C5D1F1B3B}"/>
              </a:ext>
            </a:extLst>
          </p:cNvPr>
          <p:cNvSpPr txBox="1">
            <a:spLocks/>
          </p:cNvSpPr>
          <p:nvPr/>
        </p:nvSpPr>
        <p:spPr bwMode="auto">
          <a:xfrm>
            <a:off x="1205995" y="5955970"/>
            <a:ext cx="6891338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C00000"/>
                </a:solidFill>
                <a:effectLst/>
                <a:latin typeface="arial" panose="020B0604020202020204" pitchFamily="34" charset="0"/>
              </a:defRPr>
            </a:lvl1pPr>
          </a:lstStyle>
          <a:p>
            <a:pPr algn="r"/>
            <a:r>
              <a:rPr lang="es-EC" spc="200" dirty="0">
                <a:solidFill>
                  <a:srgbClr val="FF9B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eterno ignorante</a:t>
            </a:r>
            <a:r>
              <a:rPr lang="es-EC" spc="200" dirty="0">
                <a:solidFill>
                  <a:srgbClr val="FFE1E1"/>
                </a:solidFill>
              </a:rPr>
              <a:t>:.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FD382AA-63FE-46E3-BAFA-39DEB272092D}"/>
              </a:ext>
            </a:extLst>
          </p:cNvPr>
          <p:cNvSpPr/>
          <p:nvPr/>
        </p:nvSpPr>
        <p:spPr>
          <a:xfrm>
            <a:off x="409574" y="1164753"/>
            <a:ext cx="4421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i="1" dirty="0"/>
              <a:t>Heriberto Luis Moreira Cornejo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6517AC9-EEF2-482F-BA0D-6FEA9BB502C4}"/>
              </a:ext>
            </a:extLst>
          </p:cNvPr>
          <p:cNvSpPr/>
          <p:nvPr/>
        </p:nvSpPr>
        <p:spPr>
          <a:xfrm>
            <a:off x="489238" y="1811719"/>
            <a:ext cx="4162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http://bit.ly/CV-HMC</a:t>
            </a:r>
            <a:endParaRPr lang="es-CL" sz="2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289D2C6-04D6-4BE5-8CCE-D0C7B5ABFF9B}"/>
              </a:ext>
            </a:extLst>
          </p:cNvPr>
          <p:cNvSpPr/>
          <p:nvPr/>
        </p:nvSpPr>
        <p:spPr>
          <a:xfrm>
            <a:off x="334096" y="2669538"/>
            <a:ext cx="61893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C" sz="2000" b="1" i="1" dirty="0"/>
          </a:p>
          <a:p>
            <a:pPr marL="285750" indent="-285750" algn="just">
              <a:buBlip>
                <a:blip r:embed="rId2"/>
              </a:buBlip>
            </a:pPr>
            <a:r>
              <a:rPr lang="es-EC" sz="1600" b="1" dirty="0"/>
              <a:t>Mgs en Gerencia de SySO 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EC" sz="1600" b="1" dirty="0"/>
              <a:t>Diplomado en </a:t>
            </a:r>
            <a:r>
              <a:rPr lang="es-EC" sz="1600" b="1" dirty="0" err="1"/>
              <a:t>P.C.I</a:t>
            </a:r>
            <a:r>
              <a:rPr lang="es-EC" sz="1600" b="1" dirty="0"/>
              <a:t>. de la NFPA. 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EC" sz="1600" b="1" dirty="0"/>
              <a:t>Ingeniero en Seguridad Industrial y Ambiente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EC" sz="1600" b="1" dirty="0"/>
              <a:t>Mención Profesional:  “Prevención y Control de Incendios”</a:t>
            </a:r>
            <a:endParaRPr lang="es-EC" sz="1400" dirty="0">
              <a:effectLst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A76572A-63D1-4565-A440-7D442F2B511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439" y="723069"/>
            <a:ext cx="3680774" cy="26389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4311A7E-362D-4143-99FF-4CE5E4B48BB4}"/>
              </a:ext>
            </a:extLst>
          </p:cNvPr>
          <p:cNvSpPr/>
          <p:nvPr/>
        </p:nvSpPr>
        <p:spPr>
          <a:xfrm>
            <a:off x="334096" y="3975351"/>
            <a:ext cx="83649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2"/>
              </a:buBlip>
            </a:pPr>
            <a:endParaRPr lang="es-EC" sz="1000" b="1" dirty="0"/>
          </a:p>
          <a:p>
            <a:pPr marL="285750" indent="-285750" algn="just">
              <a:buBlip>
                <a:blip r:embed="rId2"/>
              </a:buBlip>
            </a:pPr>
            <a:r>
              <a:rPr lang="es-EC" sz="1400" dirty="0"/>
              <a:t>Director de estudios Científico/Periciales y Andragogía de CONASE.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EC" sz="1400" dirty="0"/>
              <a:t>Director General del DET Lautaro Internacional.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EC" sz="1400" dirty="0"/>
              <a:t>Investigador e Instructor internacional certificado en Investigación Científica de Incendios y Explosiones. 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EC" sz="1400" dirty="0"/>
              <a:t>Asesor Hispanoamericano de Cuerpos de Bomberos, Fiscalías, Policías y Seguros.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EC" sz="1400" dirty="0"/>
              <a:t>Perito Forense Acreditado en Chile y en Ecuador en “Investigación de Incendios y Explosiones" y en “Seguridad Industrial”. 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s-EC" sz="1400" dirty="0"/>
              <a:t>Capitán de Bomberos Ecuador.  </a:t>
            </a:r>
            <a:endParaRPr lang="es-EC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541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F4A28C8-8AED-4861-B1B4-615FBDC5B789}"/>
              </a:ext>
            </a:extLst>
          </p:cNvPr>
          <p:cNvSpPr/>
          <p:nvPr/>
        </p:nvSpPr>
        <p:spPr>
          <a:xfrm>
            <a:off x="0" y="1"/>
            <a:ext cx="9149719" cy="818699"/>
          </a:xfrm>
          <a:prstGeom prst="rect">
            <a:avLst/>
          </a:prstGeom>
          <a:solidFill>
            <a:srgbClr val="002060"/>
          </a:solidFill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DF22262-DC36-4ABC-AF53-0DCC870DA867}"/>
              </a:ext>
            </a:extLst>
          </p:cNvPr>
          <p:cNvCxnSpPr>
            <a:cxnSpLocks/>
          </p:cNvCxnSpPr>
          <p:nvPr/>
        </p:nvCxnSpPr>
        <p:spPr>
          <a:xfrm flipV="1">
            <a:off x="0" y="670734"/>
            <a:ext cx="9149719" cy="38846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ítulo 1">
            <a:extLst>
              <a:ext uri="{FF2B5EF4-FFF2-40B4-BE49-F238E27FC236}">
                <a16:creationId xmlns:a16="http://schemas.microsoft.com/office/drawing/2014/main" id="{D9D7DAEE-F8E8-4C8F-BAFC-27AD6E2B3026}"/>
              </a:ext>
            </a:extLst>
          </p:cNvPr>
          <p:cNvSpPr txBox="1">
            <a:spLocks/>
          </p:cNvSpPr>
          <p:nvPr/>
        </p:nvSpPr>
        <p:spPr>
          <a:xfrm>
            <a:off x="108759" y="148199"/>
            <a:ext cx="8920760" cy="4317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4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nada MN"/>
              </a:rPr>
              <a:t>PROGRAMA NFPA  -  </a:t>
            </a:r>
            <a:r>
              <a:rPr lang="es-EC" sz="3600" b="1" i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nada MN"/>
              </a:rPr>
              <a:t>Recordando Cuándo</a:t>
            </a:r>
            <a:endParaRPr lang="es-EC" sz="2400" b="1" i="1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nada MN"/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C5EE8BB0-32BB-46C8-8BA7-F88687FE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799" y="1837929"/>
            <a:ext cx="1490769" cy="175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4">
            <a:extLst>
              <a:ext uri="{FF2B5EF4-FFF2-40B4-BE49-F238E27FC236}">
                <a16:creationId xmlns:a16="http://schemas.microsoft.com/office/drawing/2014/main" id="{AE06FE16-A838-4525-9879-423BDB6CA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9" y="1837929"/>
            <a:ext cx="5297711" cy="175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CEA58FF9-8C39-4289-9F11-ED06F0F37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719" y="4954837"/>
            <a:ext cx="5521657" cy="50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s-EC" altLang="es-CL" sz="2800" b="1" dirty="0">
                <a:solidFill>
                  <a:srgbClr val="750001"/>
                </a:solidFill>
                <a:latin typeface="News Gothic MT" panose="020B0504020203020204" pitchFamily="34" charset="0"/>
              </a:rPr>
              <a:t>Prevención de Incendios</a:t>
            </a:r>
            <a:endParaRPr lang="es-ES" altLang="es-CL" sz="2800" dirty="0">
              <a:solidFill>
                <a:srgbClr val="750001"/>
              </a:solidFill>
              <a:latin typeface="News Gothic MT" panose="020B0504020203020204" pitchFamily="34" charset="0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FB7D99B-0DA3-49EC-A901-8AA27723788E}"/>
              </a:ext>
            </a:extLst>
          </p:cNvPr>
          <p:cNvCxnSpPr>
            <a:cxnSpLocks/>
          </p:cNvCxnSpPr>
          <p:nvPr/>
        </p:nvCxnSpPr>
        <p:spPr>
          <a:xfrm>
            <a:off x="3213289" y="4313850"/>
            <a:ext cx="0" cy="157689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4">
            <a:extLst>
              <a:ext uri="{FF2B5EF4-FFF2-40B4-BE49-F238E27FC236}">
                <a16:creationId xmlns:a16="http://schemas.microsoft.com/office/drawing/2014/main" id="{42325619-24CB-4B91-AD41-5EA46036D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720" y="5384119"/>
            <a:ext cx="5521656" cy="57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s-EC" altLang="es-CL" sz="2800" b="1" dirty="0">
                <a:solidFill>
                  <a:srgbClr val="750001"/>
                </a:solidFill>
                <a:latin typeface="News Gothic MT" panose="020B0504020203020204" pitchFamily="34" charset="0"/>
              </a:rPr>
              <a:t>Prevención de Caídas</a:t>
            </a:r>
            <a:endParaRPr lang="es-ES" altLang="es-CL" sz="2800" dirty="0">
              <a:solidFill>
                <a:srgbClr val="750001"/>
              </a:solidFill>
              <a:latin typeface="News Gothic MT" panose="020B0504020203020204" pitchFamily="34" charset="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97051BA9-FBCA-41CB-9E5F-6D4CDAE67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231" y="4781943"/>
            <a:ext cx="2517391" cy="48664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None/>
              <a:defRPr/>
            </a:pPr>
            <a:r>
              <a:rPr lang="es-EC" sz="2800" b="1" dirty="0">
                <a:solidFill>
                  <a:schemeClr val="accent1">
                    <a:lumMod val="50000"/>
                  </a:schemeClr>
                </a:solidFill>
                <a:latin typeface="News Gothic MT"/>
                <a:cs typeface="News Gothic MT"/>
              </a:rPr>
              <a:t>CONTENIDO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News Gothic MT"/>
              <a:cs typeface="News Gothic MT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CE1E8C18-64B4-47AF-89DB-498BA4261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423" y="4313850"/>
            <a:ext cx="3384376" cy="57703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prstTxWarp prst="textPlain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None/>
              <a:defRPr/>
            </a:pPr>
            <a:r>
              <a:rPr lang="es-EC" sz="1600" b="1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16 MENSAJES</a:t>
            </a:r>
            <a:endParaRPr lang="es-ES" sz="1600" u="sng" dirty="0">
              <a:solidFill>
                <a:schemeClr val="accent5">
                  <a:lumMod val="60000"/>
                  <a:lumOff val="40000"/>
                </a:schemeClr>
              </a:solidFill>
              <a:latin typeface="News Gothic MT"/>
              <a:cs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014894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A0304900-CFC5-4723-947A-E36431C9184D}"/>
              </a:ext>
            </a:extLst>
          </p:cNvPr>
          <p:cNvSpPr txBox="1">
            <a:spLocks/>
          </p:cNvSpPr>
          <p:nvPr/>
        </p:nvSpPr>
        <p:spPr>
          <a:xfrm>
            <a:off x="209576" y="1550144"/>
            <a:ext cx="8719126" cy="40655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 1</a:t>
            </a:r>
          </a:p>
          <a:p>
            <a:endParaRPr lang="es-EC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C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“Prevención de Incendios”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743C5ED-9FF0-4EF1-9346-BA393F963039}"/>
              </a:ext>
            </a:extLst>
          </p:cNvPr>
          <p:cNvSpPr/>
          <p:nvPr/>
        </p:nvSpPr>
        <p:spPr>
          <a:xfrm>
            <a:off x="0" y="1"/>
            <a:ext cx="9149719" cy="818699"/>
          </a:xfrm>
          <a:prstGeom prst="rect">
            <a:avLst/>
          </a:prstGeom>
          <a:solidFill>
            <a:srgbClr val="002060"/>
          </a:solidFill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2FAB593-008E-4665-A676-6ECBDC0A2DC8}"/>
              </a:ext>
            </a:extLst>
          </p:cNvPr>
          <p:cNvCxnSpPr>
            <a:cxnSpLocks/>
          </p:cNvCxnSpPr>
          <p:nvPr/>
        </p:nvCxnSpPr>
        <p:spPr>
          <a:xfrm flipV="1">
            <a:off x="0" y="670734"/>
            <a:ext cx="9149719" cy="38846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ítulo 1">
            <a:extLst>
              <a:ext uri="{FF2B5EF4-FFF2-40B4-BE49-F238E27FC236}">
                <a16:creationId xmlns:a16="http://schemas.microsoft.com/office/drawing/2014/main" id="{12908973-DA6C-4857-8833-AFE14B73E320}"/>
              </a:ext>
            </a:extLst>
          </p:cNvPr>
          <p:cNvSpPr txBox="1">
            <a:spLocks/>
          </p:cNvSpPr>
          <p:nvPr/>
        </p:nvSpPr>
        <p:spPr>
          <a:xfrm>
            <a:off x="108759" y="148199"/>
            <a:ext cx="8920760" cy="4317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4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nada MN"/>
              </a:rPr>
              <a:t>PROGRAMA NFPA  -  </a:t>
            </a:r>
            <a:r>
              <a:rPr lang="es-EC" sz="3600" b="1" i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nada MN"/>
              </a:rPr>
              <a:t>Recordando Cuándo</a:t>
            </a:r>
            <a:endParaRPr lang="es-EC" sz="2400" b="1" i="1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nada MN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055FE480-0206-43D6-ABA8-90A8103CB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947" y="5291673"/>
            <a:ext cx="345638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prstTxWarp prst="textPlain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None/>
              <a:defRPr/>
            </a:pPr>
            <a:r>
              <a:rPr lang="es-EC" sz="3600" b="1" dirty="0">
                <a:solidFill>
                  <a:srgbClr val="E6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 Gothic MT"/>
                <a:cs typeface="News Gothic MT"/>
              </a:rPr>
              <a:t>8 MENSAJES</a:t>
            </a:r>
            <a:endParaRPr lang="es-ES" sz="3600" dirty="0">
              <a:solidFill>
                <a:srgbClr val="E6ED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 Gothic MT"/>
              <a:cs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1533704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248</Words>
  <Application>Microsoft Office PowerPoint</Application>
  <PresentationFormat>Presentación en pantalla (4:3)</PresentationFormat>
  <Paragraphs>52</Paragraphs>
  <Slides>32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2" baseType="lpstr">
      <vt:lpstr>News Gothic MT</vt:lpstr>
      <vt:lpstr>Times New Roman</vt:lpstr>
      <vt:lpstr>Arial</vt:lpstr>
      <vt:lpstr>Wingdings 2</vt:lpstr>
      <vt:lpstr>Arial</vt:lpstr>
      <vt:lpstr>Kannada MN</vt:lpstr>
      <vt:lpstr>Calibri Light</vt:lpstr>
      <vt:lpstr>Candara</vt:lpstr>
      <vt:lpstr>Calibri</vt:lpstr>
      <vt:lpstr>Tema de Office</vt:lpstr>
      <vt:lpstr>Presentación de PowerPoint</vt:lpstr>
      <vt:lpstr>Presentación de PowerPoint</vt:lpstr>
      <vt:lpstr>Síguenos…!!!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Síguenos…!!!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KaRina VM</dc:creator>
  <cp:lastModifiedBy>Heriberto Moreira Cornejo</cp:lastModifiedBy>
  <cp:revision>19</cp:revision>
  <dcterms:created xsi:type="dcterms:W3CDTF">2020-07-23T03:06:22Z</dcterms:created>
  <dcterms:modified xsi:type="dcterms:W3CDTF">2020-08-01T18:24:58Z</dcterms:modified>
</cp:coreProperties>
</file>