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1280" r:id="rId3"/>
    <p:sldId id="1276" r:id="rId4"/>
    <p:sldId id="1129" r:id="rId5"/>
    <p:sldId id="1277" r:id="rId6"/>
    <p:sldId id="258" r:id="rId7"/>
    <p:sldId id="259" r:id="rId8"/>
    <p:sldId id="647" r:id="rId9"/>
    <p:sldId id="260" r:id="rId10"/>
    <p:sldId id="648" r:id="rId11"/>
    <p:sldId id="649" r:id="rId12"/>
    <p:sldId id="261" r:id="rId13"/>
    <p:sldId id="262" r:id="rId14"/>
    <p:sldId id="263" r:id="rId15"/>
    <p:sldId id="264" r:id="rId16"/>
    <p:sldId id="746" r:id="rId17"/>
    <p:sldId id="747" r:id="rId18"/>
    <p:sldId id="748" r:id="rId19"/>
    <p:sldId id="749" r:id="rId20"/>
    <p:sldId id="754" r:id="rId21"/>
    <p:sldId id="750" r:id="rId22"/>
    <p:sldId id="751" r:id="rId23"/>
    <p:sldId id="1127" r:id="rId24"/>
    <p:sldId id="1070" r:id="rId25"/>
    <p:sldId id="1112" r:id="rId26"/>
    <p:sldId id="1281" r:id="rId27"/>
    <p:sldId id="1282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E35117"/>
    <a:srgbClr val="100F0D"/>
    <a:srgbClr val="860000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8DE4-91D7-4C2A-9BE2-98D5C5F959AB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C438-D73F-4EBA-9AB5-CA549CAF4D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75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1F979-A73D-40D8-9D1C-AA93F4C52C46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41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45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71987-BDE2-4D20-B46A-B8C422F7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CBC38-F8B4-4523-9BF9-43E6D7E3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674AE-1575-4ED7-B04B-399CEE6C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8CDC5-93D5-4D7D-8999-25F65BD5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6C231-547A-4EBC-9C3C-1AC218DF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3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2295-4298-4836-BCC1-9371283D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CC6B1-B6D5-4A9D-B3F6-B933DFF30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403D79-AE88-45B8-98CB-B53D82CA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9B176-3336-4CB7-9CC8-5D53DFF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C2DBC-09C1-4E96-865E-57DD3A3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8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0DBA8-C97D-47EA-94C3-FCD2B076A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46591-E47F-46E1-B629-3B9470AF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5BB08-A935-48BE-B5CB-3EEA22F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0B351-3A3E-49E9-BCB2-0C90D550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75632-649F-4137-BA5B-1DA526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3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7BCB6-AABC-4D43-AB9B-34364C61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66C05-B290-4958-B595-CFDBD115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58AF8-C1BC-41B6-A307-4271D7B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98813-B95E-4602-8064-7ACBA278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20BE0-5FD5-46E3-AF9D-F92940EC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24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ACCE-F42A-48C2-BB67-C9518A0C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300354-8E74-46EC-BB5F-37F0483B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BEBAA-6803-4077-B64A-7DBB9951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97A70-9C02-4D32-ADBC-65DD7603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549BA-0483-4B11-8A17-A4809E41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2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E583-C0F5-4617-BF91-6A7A18D5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62F7D-5D3D-46C2-ADAE-FDE3DB81C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975B0-672E-4D7D-85F7-8010C813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EEFE6-FBC7-4D25-8407-77268FEB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3D0AF-3570-4FE4-90DE-D1F485DE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AD7E9-440F-4781-A622-DD3CFFF2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04A1-56DF-49CB-84B6-B1B69ED1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269DF-1B9D-4A41-B909-A0A7B100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AD8964-21B3-4E90-9541-C0576D2C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ED8490-6C52-45E5-8C27-30F06EE6C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D3CEC-2C17-4F46-9A25-A810DBBB8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F48D49-F867-48F4-BA6E-782E9D5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C29DEA-BF74-4E7F-9FDD-72F390B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193EE-7F8C-4E38-9EC4-7A263E2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2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EAD40-D484-4628-9EF9-24AD2139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5C7A9-55AF-419A-9F0F-0A2B5F0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8F1B9-928F-4056-AE21-08E3A4C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5D6BA8-3856-4CB1-A96F-3BE6736F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9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D5092-0132-4438-A3AA-2AF61D65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F11D73-FC92-4CBD-960B-191E11D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EB5E7-D757-441E-9D37-80C889A7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8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52B4-538D-4F60-B157-FF5EDE94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76A50-0AC0-4227-B534-84F2EF6C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A588-3CCC-4BA2-BBA6-754D66CFB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5B8F4-374E-4348-8A3C-8ADDCD61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A355E7-B627-4F5F-8AA3-3A975CF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F9DD1-4E8E-4F2D-A7FC-C12B923F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84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A0B03-851C-4EED-8F92-14196E43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3AC504-9BF9-4C5E-9AF1-9AF0555A2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E9B88-18F8-474A-9E2C-F36D4F3B5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3F911-5C49-4FEE-B3EC-D0A3E0B4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B6151-CB01-4CC3-BD87-58ED06F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79798-B4A6-4F49-B63E-4F35FF42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1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048E5C-8E34-4F89-9911-D3FC3C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48B6E3-613A-4030-8639-82CAC31F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2733A-220D-4494-A978-E9BF6FF34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A75C-86E7-49E3-A545-746C6494F017}" type="datetimeFigureOut">
              <a:rPr lang="es-CL" smtClean="0"/>
              <a:t>16-06-2022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96326-45B2-4A49-961A-9C23DAE2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BC50B-12DB-4D24-97D1-627B0D9FF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>
            <a:extLst>
              <a:ext uri="{FF2B5EF4-FFF2-40B4-BE49-F238E27FC236}">
                <a16:creationId xmlns:a16="http://schemas.microsoft.com/office/drawing/2014/main" id="{6FFAF375-8D03-41F6-8424-2E98118CD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15" y="1470945"/>
            <a:ext cx="6123169" cy="4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79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32773" y="643496"/>
            <a:ext cx="9439821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¿</a:t>
            </a:r>
            <a:r>
              <a:rPr lang="it-IT" altLang="it-IT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Quién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puede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aplicar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el Programa?</a:t>
            </a:r>
            <a:endParaRPr lang="it-IT" altLang="it-IT" sz="20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4446F03-6B6E-417E-BA9C-3061D40CF43B}"/>
              </a:ext>
            </a:extLst>
          </p:cNvPr>
          <p:cNvSpPr/>
          <p:nvPr/>
        </p:nvSpPr>
        <p:spPr>
          <a:xfrm>
            <a:off x="681894" y="2091862"/>
            <a:ext cx="10966302" cy="16858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9387" algn="just">
              <a:lnSpc>
                <a:spcPct val="150000"/>
              </a:lnSpc>
              <a:buClr>
                <a:srgbClr val="660066"/>
              </a:buClr>
              <a:buSzPct val="111000"/>
            </a:pPr>
            <a:r>
              <a:rPr lang="it-IT" altLang="it-IT" sz="2400" dirty="0" err="1">
                <a:latin typeface="arial" panose="020B0604020202020204" pitchFamily="34" charset="0"/>
              </a:rPr>
              <a:t>Según</a:t>
            </a:r>
            <a:r>
              <a:rPr lang="it-IT" altLang="it-IT" sz="2400" dirty="0">
                <a:latin typeface="arial" panose="020B0604020202020204" pitchFamily="34" charset="0"/>
              </a:rPr>
              <a:t> NFPA, puede ser aplicado por cualquier adulto que cuide niños, especialmente por personal de guarderias y escuelas, pero absolutamente extensible al hogar promedio y a comunidades organizadas.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91551B4-2050-49FF-97EE-9BF6051CEF16}"/>
              </a:ext>
            </a:extLst>
          </p:cNvPr>
          <p:cNvSpPr/>
          <p:nvPr/>
        </p:nvSpPr>
        <p:spPr>
          <a:xfrm>
            <a:off x="681894" y="4097642"/>
            <a:ext cx="10966302" cy="11318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9387" algn="just">
              <a:lnSpc>
                <a:spcPct val="150000"/>
              </a:lnSpc>
              <a:buClr>
                <a:srgbClr val="660066"/>
              </a:buClr>
              <a:buSzPct val="111000"/>
            </a:pPr>
            <a:r>
              <a:rPr lang="it-IT" altLang="it-IT" sz="2400" dirty="0">
                <a:latin typeface="arial" panose="020B0604020202020204" pitchFamily="34" charset="0"/>
              </a:rPr>
              <a:t>En este tipo de programas, se renuncia por completo a mostrar juguetes quemados o personas que han sufrido quemaduras a los niños.</a:t>
            </a:r>
          </a:p>
        </p:txBody>
      </p:sp>
    </p:spTree>
    <p:extLst>
      <p:ext uri="{BB962C8B-B14F-4D97-AF65-F5344CB8AC3E}">
        <p14:creationId xmlns:p14="http://schemas.microsoft.com/office/powerpoint/2010/main" val="429017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3109" y="438285"/>
            <a:ext cx="9439821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¿Es importante leer la guia para </a:t>
            </a:r>
            <a:r>
              <a:rPr lang="it-IT" altLang="it-IT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aplicar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el programa?</a:t>
            </a:r>
            <a:endParaRPr lang="it-IT" altLang="it-IT" sz="20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4446F03-6B6E-417E-BA9C-3061D40CF43B}"/>
              </a:ext>
            </a:extLst>
          </p:cNvPr>
          <p:cNvSpPr/>
          <p:nvPr/>
        </p:nvSpPr>
        <p:spPr>
          <a:xfrm>
            <a:off x="681894" y="2863076"/>
            <a:ext cx="10966302" cy="279384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9387" algn="just">
              <a:lnSpc>
                <a:spcPct val="150000"/>
              </a:lnSpc>
              <a:buClr>
                <a:srgbClr val="660066"/>
              </a:buClr>
              <a:buSzPct val="111000"/>
            </a:pPr>
            <a:r>
              <a:rPr lang="it-IT" altLang="it-IT" sz="2400" dirty="0">
                <a:latin typeface="arial" panose="020B0604020202020204" pitchFamily="34" charset="0"/>
              </a:rPr>
              <a:t>Nosotros lo recomandamos como </a:t>
            </a:r>
            <a:r>
              <a:rPr lang="it-IT" altLang="it-IT" sz="2400" b="1" dirty="0">
                <a:latin typeface="arial" panose="020B0604020202020204" pitchFamily="34" charset="0"/>
              </a:rPr>
              <a:t>BASICO Y EXTREMADAMENTE NECESARIO</a:t>
            </a:r>
            <a:r>
              <a:rPr lang="it-IT" altLang="it-IT" sz="2400" dirty="0">
                <a:latin typeface="arial" panose="020B0604020202020204" pitchFamily="34" charset="0"/>
              </a:rPr>
              <a:t>, para tonar en cuenta la </a:t>
            </a:r>
            <a:r>
              <a:rPr lang="it-IT" altLang="it-IT" sz="2400" dirty="0" err="1">
                <a:latin typeface="arial" panose="020B0604020202020204" pitchFamily="34" charset="0"/>
              </a:rPr>
              <a:t>aplicación</a:t>
            </a:r>
            <a:r>
              <a:rPr lang="it-IT" altLang="it-IT" sz="2400" dirty="0">
                <a:latin typeface="arial" panose="020B0604020202020204" pitchFamily="34" charset="0"/>
              </a:rPr>
              <a:t> seria de este programa.</a:t>
            </a:r>
          </a:p>
          <a:p>
            <a:pPr marL="179387" algn="just">
              <a:lnSpc>
                <a:spcPct val="150000"/>
              </a:lnSpc>
              <a:buClr>
                <a:srgbClr val="660066"/>
              </a:buClr>
              <a:buSzPct val="111000"/>
            </a:pPr>
            <a:r>
              <a:rPr lang="it-IT" altLang="it-IT" sz="2400" dirty="0">
                <a:latin typeface="arial" panose="020B0604020202020204" pitchFamily="34" charset="0"/>
              </a:rPr>
              <a:t>DET Lautaro Internacional, solo es un facilitador técnico en el proceso de evitar que los niños sufran quemaduras o se originen incendios, y no tenemos nada que ver con NFPA y este </a:t>
            </a:r>
            <a:r>
              <a:rPr lang="it-IT" altLang="it-IT" sz="2400" dirty="0" err="1">
                <a:latin typeface="arial" panose="020B0604020202020204" pitchFamily="34" charset="0"/>
              </a:rPr>
              <a:t>programa</a:t>
            </a:r>
            <a:r>
              <a:rPr lang="it-IT" altLang="it-IT" sz="2400" dirty="0">
                <a:latin typeface="arial" panose="020B0604020202020204" pitchFamily="34" charset="0"/>
              </a:rPr>
              <a:t> es 100% gratuito.</a:t>
            </a:r>
          </a:p>
        </p:txBody>
      </p:sp>
    </p:spTree>
    <p:extLst>
      <p:ext uri="{BB962C8B-B14F-4D97-AF65-F5344CB8AC3E}">
        <p14:creationId xmlns:p14="http://schemas.microsoft.com/office/powerpoint/2010/main" val="116760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8989" y="753869"/>
            <a:ext cx="7942544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Metodología </a:t>
            </a:r>
            <a:r>
              <a:rPr lang="it-IT" altLang="it-IT" sz="2800" dirty="0">
                <a:solidFill>
                  <a:srgbClr val="C00000"/>
                </a:solidFill>
                <a:latin typeface="arial" panose="020B0604020202020204" pitchFamily="34" charset="0"/>
              </a:rPr>
              <a:t>SUGERIDA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  3 X 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469382" y="2850151"/>
            <a:ext cx="3990632" cy="25853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3600" b="1" i="1" dirty="0">
                <a:latin typeface="arial" panose="020B0604020202020204" pitchFamily="34" charset="0"/>
              </a:rPr>
              <a:t>  INTRUCTOR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3600" b="1" i="1" dirty="0">
                <a:latin typeface="arial" panose="020B0604020202020204" pitchFamily="34" charset="0"/>
              </a:rPr>
              <a:t>  LOGÍSTICO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3600" b="1" i="1" dirty="0">
                <a:latin typeface="arial" panose="020B0604020202020204" pitchFamily="34" charset="0"/>
              </a:rPr>
              <a:t>  SEGURIDAD</a:t>
            </a:r>
          </a:p>
        </p:txBody>
      </p:sp>
      <p:pic>
        <p:nvPicPr>
          <p:cNvPr id="4098" name="Picture 2" descr="Resultado de imagen para SALA DE CLASES NIÑ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73" y="2102064"/>
            <a:ext cx="4936347" cy="341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2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02001" y="1261413"/>
            <a:ext cx="7942544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Los Niños y el Fuego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pic>
        <p:nvPicPr>
          <p:cNvPr id="3074" name="Picture 2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8753" y="2388659"/>
            <a:ext cx="3333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5285" y="3120203"/>
            <a:ext cx="4000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5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87726" y="842344"/>
            <a:ext cx="7942544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Seguridad Humana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50" y="2341568"/>
            <a:ext cx="2709816" cy="3051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257" y="2341568"/>
            <a:ext cx="3954936" cy="2966202"/>
          </a:xfrm>
          <a:prstGeom prst="rect">
            <a:avLst/>
          </a:prstGeom>
        </p:spPr>
      </p:pic>
      <p:pic>
        <p:nvPicPr>
          <p:cNvPr id="2050" name="Picture 2" descr="Resultado de imag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1608" y="3078168"/>
            <a:ext cx="1557407" cy="14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6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64551" y="819148"/>
            <a:ext cx="7942544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Psicología de la Emergencia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75" y="2907840"/>
            <a:ext cx="4572000" cy="1823803"/>
          </a:xfrm>
          <a:prstGeom prst="rect">
            <a:avLst/>
          </a:prstGeom>
        </p:spPr>
      </p:pic>
      <p:pic>
        <p:nvPicPr>
          <p:cNvPr id="1026" name="Picture 2" descr="http://ramasdelapsicologia.com/wp-content/uploads/2016/01/Psicologia-Gabinete-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66694">
            <a:off x="687164" y="1420480"/>
            <a:ext cx="4908444" cy="46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1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145246EB-654D-4858-8CD2-F0F9D9F2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00" y="1665607"/>
            <a:ext cx="4787900" cy="47879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8FDFF70-556C-4F93-9966-6B5887AF5A7C}"/>
              </a:ext>
            </a:extLst>
          </p:cNvPr>
          <p:cNvSpPr/>
          <p:nvPr/>
        </p:nvSpPr>
        <p:spPr>
          <a:xfrm>
            <a:off x="540451" y="882152"/>
            <a:ext cx="9439821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it-IT" altLang="it-IT" sz="3600" b="1" dirty="0">
                <a:solidFill>
                  <a:srgbClr val="C00000"/>
                </a:solidFill>
                <a:latin typeface="arial" panose="020B0604020202020204" pitchFamily="34" charset="0"/>
              </a:rPr>
              <a:t>Experiencia en Hispanoamérica</a:t>
            </a:r>
            <a:endParaRPr lang="it-IT" altLang="it-IT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7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uricio Cabrera V. Empresa Publica Cuerpo de Bomberos del GAD Municipal de Zamora - Ecuador">
            <a:extLst>
              <a:ext uri="{FF2B5EF4-FFF2-40B4-BE49-F238E27FC236}">
                <a16:creationId xmlns:a16="http://schemas.microsoft.com/office/drawing/2014/main" id="{FEAC8AD9-A005-4C68-A70E-23A54E378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8FC3C7-522C-49F1-8D18-E1D55C600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15296"/>
            <a:ext cx="2046515" cy="2046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C6C089-0EA7-423F-9A5D-79EACAD8E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8ABEA0-C711-460D-A1D6-8B9D1EB3C2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3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grupo, interior, escena&#10;&#10;Descripción generada automáticamente">
            <a:extLst>
              <a:ext uri="{FF2B5EF4-FFF2-40B4-BE49-F238E27FC236}">
                <a16:creationId xmlns:a16="http://schemas.microsoft.com/office/drawing/2014/main" id="{FEAC8AD9-A005-4C68-A70E-23A54E378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21600000"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767989-C0CA-4CB1-9F9A-8D95CE4CD4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15296"/>
            <a:ext cx="2046515" cy="2046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257F50-A944-437A-9D63-ED31B98F5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A0626F-F904-45B2-B9B8-8B07CC741A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C8AD9-A005-4C68-A70E-23A54E378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21600000"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4111DC-7814-4894-B88B-B2ED008A0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15296"/>
            <a:ext cx="2046515" cy="2046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B1093C-23EC-4124-8F7E-4D74A519E0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4DA7AE-7C53-49E7-A4AF-B39F3A2C9A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2AAFA4-2455-6132-FCE2-F0CF6BED7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5656" y="2043485"/>
            <a:ext cx="4197867" cy="277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57512B9-9FA8-CEC1-33BB-5E8262681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8" y="1337552"/>
            <a:ext cx="4897693" cy="41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C8AD9-A005-4C68-A70E-23A54E378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230629" y="-3810"/>
            <a:ext cx="9144001" cy="6858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4111DC-7814-4894-B88B-B2ED008A0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15296"/>
            <a:ext cx="2046515" cy="2046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1A4DFB-8B4C-45D5-A4CF-DE819932C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24D0CB-1D50-4421-832C-0167E2C16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C8AD9-A005-4C68-A70E-23A54E378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230629" y="-3810"/>
            <a:ext cx="9144001" cy="6858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CAB35C-4608-42B3-966B-3CB827792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15296"/>
            <a:ext cx="2046515" cy="2046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0122B5-3C04-4EC7-BF1E-EC3A2969E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1E25BE-5A3A-4975-84BC-CD39C51ACE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7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C8AD9-A005-4C68-A70E-23A54E378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230629" y="-3810"/>
            <a:ext cx="9144001" cy="6858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71C7EF-E389-42E6-9800-21E47840FD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15296"/>
            <a:ext cx="2046515" cy="2046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426ACA-BE96-4AC8-9AF2-923F28AD73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2D9805-B53D-4EA0-9B55-433D8A504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C" sz="7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www.detlautaro.com/anq</a:t>
            </a:r>
            <a:b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 la obtención del certificado del DET Lautaro)</a:t>
            </a:r>
            <a:endParaRPr lang="es-EC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43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fs animados de the end">
            <a:extLst>
              <a:ext uri="{FF2B5EF4-FFF2-40B4-BE49-F238E27FC236}">
                <a16:creationId xmlns:a16="http://schemas.microsoft.com/office/drawing/2014/main" id="{2A8F6AC6-C475-4468-A4EF-77B8D8F99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" t="3668" r="2942" b="504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1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F3A18BF-EB4B-4DDF-9E91-B51389EED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9891" y="5033257"/>
            <a:ext cx="2580014" cy="6823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Síguenos…!!!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07B5F7A5-EAC8-4B4B-B13D-8427D470F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900" y="869950"/>
            <a:ext cx="7532297" cy="51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D44A146-B52E-4B6E-ACDB-3A4F69AD6D7C}"/>
              </a:ext>
            </a:extLst>
          </p:cNvPr>
          <p:cNvSpPr txBox="1">
            <a:spLocks noChangeArrowheads="1"/>
          </p:cNvSpPr>
          <p:nvPr/>
        </p:nvSpPr>
        <p:spPr>
          <a:xfrm>
            <a:off x="7124701" y="488925"/>
            <a:ext cx="4982226" cy="7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www.detlautaro.com</a:t>
            </a:r>
          </a:p>
        </p:txBody>
      </p:sp>
    </p:spTree>
    <p:extLst>
      <p:ext uri="{BB962C8B-B14F-4D97-AF65-F5344CB8AC3E}">
        <p14:creationId xmlns:p14="http://schemas.microsoft.com/office/powerpoint/2010/main" val="1062063557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72" y="2998243"/>
            <a:ext cx="3970969" cy="36626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 rot="21242992">
            <a:off x="1319477" y="348072"/>
            <a:ext cx="111401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50376" y="1242064"/>
            <a:ext cx="9760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000" b="1" spc="50" dirty="0">
                <a:ln w="11430"/>
                <a:solidFill>
                  <a:srgbClr val="3366FF"/>
                </a:solidFill>
              </a:rPr>
              <a:t>p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18173" y="1236208"/>
            <a:ext cx="7088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chemeClr val="accent6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65956" y="1209123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chemeClr val="accent3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56993" y="938247"/>
            <a:ext cx="9270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>
                <a:ln w="11430"/>
                <a:solidFill>
                  <a:srgbClr val="5BDBDD"/>
                </a:solidFill>
              </a:rPr>
              <a:t>n</a:t>
            </a:r>
          </a:p>
        </p:txBody>
      </p:sp>
      <p:sp>
        <p:nvSpPr>
          <p:cNvPr id="8" name="Rectángulo 7"/>
          <p:cNvSpPr/>
          <p:nvPr/>
        </p:nvSpPr>
        <p:spPr>
          <a:xfrm rot="489192">
            <a:off x="4522117" y="1251015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rgbClr val="CC20D7"/>
                </a:solidFill>
              </a:rPr>
              <a:t>d</a:t>
            </a:r>
          </a:p>
        </p:txBody>
      </p:sp>
      <p:sp>
        <p:nvSpPr>
          <p:cNvPr id="9" name="Rectángulo 8"/>
          <p:cNvSpPr/>
          <p:nvPr/>
        </p:nvSpPr>
        <p:spPr>
          <a:xfrm rot="21269555">
            <a:off x="5066611" y="1150235"/>
            <a:ext cx="9270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9600" b="1" spc="50" dirty="0">
                <a:ln w="11430"/>
                <a:solidFill>
                  <a:schemeClr val="accent3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0" name="Rectángulo 9"/>
          <p:cNvSpPr/>
          <p:nvPr/>
        </p:nvSpPr>
        <p:spPr>
          <a:xfrm rot="397348">
            <a:off x="5203059" y="2885452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rgbClr val="C14745"/>
                </a:solidFill>
              </a:rPr>
              <a:t>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40019" y="2913431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chemeClr val="accent3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2" name="Rectángulo 11"/>
          <p:cNvSpPr/>
          <p:nvPr/>
        </p:nvSpPr>
        <p:spPr>
          <a:xfrm rot="20393577">
            <a:off x="2589819" y="2017288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rgbClr val="E95988"/>
                </a:solidFill>
              </a:rPr>
              <a:t>a</a:t>
            </a:r>
          </a:p>
        </p:txBody>
      </p:sp>
      <p:sp>
        <p:nvSpPr>
          <p:cNvPr id="13" name="Rectángulo 12"/>
          <p:cNvSpPr/>
          <p:nvPr/>
        </p:nvSpPr>
        <p:spPr>
          <a:xfrm rot="21101511">
            <a:off x="3698239" y="1817902"/>
            <a:ext cx="9270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>
                <a:ln w="11430"/>
                <a:solidFill>
                  <a:srgbClr val="3FCB3D"/>
                </a:solidFill>
              </a:rPr>
              <a:t>n</a:t>
            </a:r>
          </a:p>
        </p:txBody>
      </p:sp>
      <p:sp>
        <p:nvSpPr>
          <p:cNvPr id="14" name="Rectángulo 13"/>
          <p:cNvSpPr/>
          <p:nvPr/>
        </p:nvSpPr>
        <p:spPr>
          <a:xfrm rot="552531">
            <a:off x="4506409" y="1817901"/>
            <a:ext cx="5896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>
                <a:ln w="11430"/>
                <a:solidFill>
                  <a:srgbClr val="7643C7"/>
                </a:solidFill>
              </a:rPr>
              <a:t>o</a:t>
            </a:r>
          </a:p>
        </p:txBody>
      </p:sp>
      <p:sp>
        <p:nvSpPr>
          <p:cNvPr id="15" name="Rectángulo 14"/>
          <p:cNvSpPr/>
          <p:nvPr/>
        </p:nvSpPr>
        <p:spPr>
          <a:xfrm rot="174987">
            <a:off x="1204429" y="2601704"/>
            <a:ext cx="9270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>
                <a:ln w="11430"/>
                <a:solidFill>
                  <a:srgbClr val="4F23D8"/>
                </a:solidFill>
              </a:rPr>
              <a:t>q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803047" y="2954127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rgbClr val="E14531"/>
                </a:solidFill>
              </a:rPr>
              <a:t>u</a:t>
            </a:r>
          </a:p>
        </p:txBody>
      </p:sp>
      <p:sp>
        <p:nvSpPr>
          <p:cNvPr id="17" name="Rectángulo 16"/>
          <p:cNvSpPr/>
          <p:nvPr/>
        </p:nvSpPr>
        <p:spPr>
          <a:xfrm rot="21007575">
            <a:off x="3105028" y="2691715"/>
            <a:ext cx="9270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>
                <a:ln w="11430"/>
                <a:solidFill>
                  <a:srgbClr val="A74FDD"/>
                </a:solidFill>
              </a:rPr>
              <a:t>m</a:t>
            </a:r>
          </a:p>
        </p:txBody>
      </p:sp>
      <p:sp>
        <p:nvSpPr>
          <p:cNvPr id="18" name="Rectángulo 17"/>
          <p:cNvSpPr/>
          <p:nvPr/>
        </p:nvSpPr>
        <p:spPr>
          <a:xfrm rot="473576">
            <a:off x="3890855" y="2953743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chemeClr val="accent3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274027" y="2996771"/>
            <a:ext cx="9270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8800" b="1" spc="50" dirty="0">
                <a:ln w="11430"/>
                <a:solidFill>
                  <a:srgbClr val="1F6ECB"/>
                </a:solidFill>
              </a:rPr>
              <a:t>r</a:t>
            </a:r>
          </a:p>
        </p:txBody>
      </p:sp>
      <p:sp>
        <p:nvSpPr>
          <p:cNvPr id="20" name="Rectángulo 19"/>
          <p:cNvSpPr/>
          <p:nvPr/>
        </p:nvSpPr>
        <p:spPr>
          <a:xfrm rot="21332067">
            <a:off x="4686171" y="2629680"/>
            <a:ext cx="9270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>
                <a:ln w="11430"/>
                <a:solidFill>
                  <a:srgbClr val="F0C62A"/>
                </a:solidFill>
              </a:rPr>
              <a:t>t</a:t>
            </a:r>
          </a:p>
        </p:txBody>
      </p:sp>
      <p:pic>
        <p:nvPicPr>
          <p:cNvPr id="23" name="Imagen 8">
            <a:extLst>
              <a:ext uri="{FF2B5EF4-FFF2-40B4-BE49-F238E27FC236}">
                <a16:creationId xmlns:a16="http://schemas.microsoft.com/office/drawing/2014/main" id="{A043E80A-0324-4D3B-9DE0-6F4FDA0B33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247" y="794592"/>
            <a:ext cx="2283994" cy="14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914E75C-FE2D-46B0-90EA-BD20AF15F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61" y="4744616"/>
            <a:ext cx="971020" cy="9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2AAFA4-2455-6132-FCE2-F0CF6BED7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5656" y="2043485"/>
            <a:ext cx="4197867" cy="277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57512B9-9FA8-CEC1-33BB-5E8262681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8" y="1337552"/>
            <a:ext cx="4897693" cy="41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atencion">
            <a:extLst>
              <a:ext uri="{FF2B5EF4-FFF2-40B4-BE49-F238E27FC236}">
                <a16:creationId xmlns:a16="http://schemas.microsoft.com/office/drawing/2014/main" id="{AB00300B-C0CD-4607-8B45-1F46E2C9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79" y="950990"/>
            <a:ext cx="1162905" cy="10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via de evacuacion">
            <a:extLst>
              <a:ext uri="{FF2B5EF4-FFF2-40B4-BE49-F238E27FC236}">
                <a16:creationId xmlns:a16="http://schemas.microsoft.com/office/drawing/2014/main" id="{BD3CB4C1-FF20-487B-A38D-D734E8D2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1219290" y="3397819"/>
            <a:ext cx="1871620" cy="201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Resultado de imagen para indicaciones de evacuacion">
            <a:extLst>
              <a:ext uri="{FF2B5EF4-FFF2-40B4-BE49-F238E27FC236}">
                <a16:creationId xmlns:a16="http://schemas.microsoft.com/office/drawing/2014/main" id="{395A5DFE-0374-4339-910F-20070C70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8994232" y="3500623"/>
            <a:ext cx="1813315" cy="18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Resultado de imagen para seguridad y evacuacion">
            <a:extLst>
              <a:ext uri="{FF2B5EF4-FFF2-40B4-BE49-F238E27FC236}">
                <a16:creationId xmlns:a16="http://schemas.microsoft.com/office/drawing/2014/main" id="{3CD840EE-7AD6-43F2-A7FA-9A3DCEC8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3932646" y="3361411"/>
            <a:ext cx="1637667" cy="231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seguridad y evacuacion">
            <a:extLst>
              <a:ext uri="{FF2B5EF4-FFF2-40B4-BE49-F238E27FC236}">
                <a16:creationId xmlns:a16="http://schemas.microsoft.com/office/drawing/2014/main" id="{8CEC0D98-E97D-4B93-914E-BFEE4077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6454658" y="3361412"/>
            <a:ext cx="1726249" cy="231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8C391DF6-BC64-4784-A64E-502BD8B01ADE}"/>
              </a:ext>
            </a:extLst>
          </p:cNvPr>
          <p:cNvSpPr txBox="1">
            <a:spLocks/>
          </p:cNvSpPr>
          <p:nvPr/>
        </p:nvSpPr>
        <p:spPr bwMode="auto">
          <a:xfrm>
            <a:off x="1510102" y="2120067"/>
            <a:ext cx="9509109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ctr"/>
            <a:r>
              <a:rPr lang="es-EC" sz="4000" dirty="0">
                <a:solidFill>
                  <a:srgbClr val="00B050"/>
                </a:solidFill>
              </a:rPr>
              <a:t>INSTRUCCIONES DE SEGURIDAD</a:t>
            </a:r>
          </a:p>
        </p:txBody>
      </p:sp>
    </p:spTree>
    <p:extLst>
      <p:ext uri="{BB962C8B-B14F-4D97-AF65-F5344CB8AC3E}">
        <p14:creationId xmlns:p14="http://schemas.microsoft.com/office/powerpoint/2010/main" val="10890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9792044-32BE-4DF4-943A-167CE29E8A3E}"/>
              </a:ext>
            </a:extLst>
          </p:cNvPr>
          <p:cNvSpPr/>
          <p:nvPr/>
        </p:nvSpPr>
        <p:spPr>
          <a:xfrm>
            <a:off x="718686" y="1237317"/>
            <a:ext cx="705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Presentación del Expositor</a:t>
            </a:r>
          </a:p>
        </p:txBody>
      </p:sp>
    </p:spTree>
    <p:extLst>
      <p:ext uri="{BB962C8B-B14F-4D97-AF65-F5344CB8AC3E}">
        <p14:creationId xmlns:p14="http://schemas.microsoft.com/office/powerpoint/2010/main" val="222594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C34AC1-A0C0-47A4-BA4F-6C1ABDE9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4434" y="631723"/>
            <a:ext cx="8643132" cy="55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084" y="1011304"/>
            <a:ext cx="5038912" cy="35928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779" y="1814129"/>
            <a:ext cx="1987177" cy="19871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32539" y="4716716"/>
            <a:ext cx="459933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numCol="1" rtlCol="0">
            <a:spAutoFit/>
          </a:bodyPr>
          <a:lstStyle/>
          <a:p>
            <a:r>
              <a:rPr lang="es-ES" altLang="es-ES" sz="2400" b="1" dirty="0">
                <a:latin typeface="Ayuthaya"/>
                <a:cs typeface="Ayuthaya"/>
              </a:rPr>
              <a:t>PARA NIÑOS DE 3 A 5 AÑOS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8305" y="2612971"/>
            <a:ext cx="10966302" cy="279384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9387" algn="just">
              <a:lnSpc>
                <a:spcPct val="150000"/>
              </a:lnSpc>
              <a:buClr>
                <a:srgbClr val="660066"/>
              </a:buClr>
              <a:buSzPct val="111000"/>
            </a:pPr>
            <a:r>
              <a:rPr lang="it-IT" altLang="it-IT" sz="2400" dirty="0" err="1">
                <a:latin typeface="arial" panose="020B0604020202020204" pitchFamily="34" charset="0"/>
              </a:rPr>
              <a:t>Programa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práctico</a:t>
            </a:r>
            <a:r>
              <a:rPr lang="it-IT" altLang="it-IT" sz="2400" dirty="0">
                <a:latin typeface="arial" panose="020B0604020202020204" pitchFamily="34" charset="0"/>
              </a:rPr>
              <a:t> y </a:t>
            </a:r>
            <a:r>
              <a:rPr lang="it-IT" altLang="it-IT" sz="2400" b="1" dirty="0">
                <a:latin typeface="arial" panose="020B0604020202020204" pitchFamily="34" charset="0"/>
              </a:rPr>
              <a:t>gratuito</a:t>
            </a:r>
            <a:r>
              <a:rPr lang="it-IT" altLang="it-IT" sz="2400" dirty="0">
                <a:latin typeface="arial" panose="020B0604020202020204" pitchFamily="34" charset="0"/>
              </a:rPr>
              <a:t> de NFPA, con más de 40 años de </a:t>
            </a:r>
            <a:r>
              <a:rPr lang="it-IT" altLang="it-IT" sz="2400" dirty="0" err="1">
                <a:latin typeface="arial" panose="020B0604020202020204" pitchFamily="34" charset="0"/>
              </a:rPr>
              <a:t>aplicación</a:t>
            </a:r>
            <a:r>
              <a:rPr lang="it-IT" altLang="it-IT" sz="2400" dirty="0">
                <a:latin typeface="arial" panose="020B0604020202020204" pitchFamily="34" charset="0"/>
              </a:rPr>
              <a:t> y aprendizaje, se enfoca en </a:t>
            </a:r>
            <a:r>
              <a:rPr lang="it-IT" altLang="it-IT" sz="2400" dirty="0" err="1">
                <a:latin typeface="arial" panose="020B0604020202020204" pitchFamily="34" charset="0"/>
              </a:rPr>
              <a:t>enseñar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destrezas</a:t>
            </a:r>
            <a:r>
              <a:rPr lang="it-IT" altLang="it-IT" sz="2400" dirty="0">
                <a:latin typeface="arial" panose="020B0604020202020204" pitchFamily="34" charset="0"/>
              </a:rPr>
              <a:t> y conocimientos a niños de 3 a 5 años de edad en </a:t>
            </a:r>
            <a:r>
              <a:rPr lang="it-IT" altLang="it-IT" sz="2400" dirty="0" err="1">
                <a:latin typeface="arial" panose="020B0604020202020204" pitchFamily="34" charset="0"/>
              </a:rPr>
              <a:t>guarderias</a:t>
            </a:r>
            <a:r>
              <a:rPr lang="it-IT" altLang="it-IT" sz="2400" dirty="0">
                <a:latin typeface="arial" panose="020B0604020202020204" pitchFamily="34" charset="0"/>
              </a:rPr>
              <a:t> y escuelas, es un </a:t>
            </a:r>
            <a:r>
              <a:rPr lang="it-IT" altLang="it-IT" sz="2400" dirty="0" err="1">
                <a:latin typeface="arial" panose="020B0604020202020204" pitchFamily="34" charset="0"/>
              </a:rPr>
              <a:t>programa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preescolar</a:t>
            </a:r>
            <a:r>
              <a:rPr lang="it-IT" altLang="it-IT" sz="2400" dirty="0">
                <a:latin typeface="arial" panose="020B0604020202020204" pitchFamily="34" charset="0"/>
              </a:rPr>
              <a:t>, de varios que posee NFPA, se basa en la </a:t>
            </a:r>
            <a:r>
              <a:rPr lang="it-IT" altLang="it-IT" sz="2400" dirty="0" err="1">
                <a:latin typeface="arial" panose="020B0604020202020204" pitchFamily="34" charset="0"/>
              </a:rPr>
              <a:t>identificación</a:t>
            </a:r>
            <a:r>
              <a:rPr lang="it-IT" altLang="it-IT" sz="2400" dirty="0">
                <a:latin typeface="arial" panose="020B0604020202020204" pitchFamily="34" charset="0"/>
              </a:rPr>
              <a:t> de 8 </a:t>
            </a:r>
            <a:r>
              <a:rPr lang="it-IT" altLang="it-IT" sz="2400" dirty="0" err="1">
                <a:latin typeface="arial" panose="020B0604020202020204" pitchFamily="34" charset="0"/>
              </a:rPr>
              <a:t>comportamientos</a:t>
            </a:r>
            <a:r>
              <a:rPr lang="it-IT" altLang="it-IT" sz="2400" dirty="0">
                <a:latin typeface="arial" panose="020B0604020202020204" pitchFamily="34" charset="0"/>
              </a:rPr>
              <a:t> claves de serigudad de la </a:t>
            </a:r>
            <a:r>
              <a:rPr lang="it-IT" altLang="it-IT" sz="2400" dirty="0" err="1">
                <a:latin typeface="arial" panose="020B0604020202020204" pitchFamily="34" charset="0"/>
              </a:rPr>
              <a:t>prevención</a:t>
            </a:r>
            <a:r>
              <a:rPr lang="it-IT" altLang="it-IT" sz="2400" dirty="0">
                <a:latin typeface="arial" panose="020B0604020202020204" pitchFamily="34" charset="0"/>
              </a:rPr>
              <a:t> de incendios.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99288" y="1397549"/>
            <a:ext cx="9439821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dirty="0">
                <a:solidFill>
                  <a:srgbClr val="C00000"/>
                </a:solidFill>
                <a:latin typeface="arial" panose="020B0604020202020204" pitchFamily="34" charset="0"/>
              </a:rPr>
              <a:t>¿ Qué es 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Aprende a no Quemarte </a:t>
            </a:r>
            <a:r>
              <a:rPr lang="it-IT" altLang="it-IT" sz="4000" dirty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6125" y="2196013"/>
            <a:ext cx="10966302" cy="42780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Alejarse</a:t>
            </a:r>
            <a:r>
              <a:rPr lang="it-IT" altLang="it-IT" sz="2000" b="1" i="1" dirty="0">
                <a:latin typeface="arial" panose="020B0604020202020204" pitchFamily="34" charset="0"/>
              </a:rPr>
              <a:t> de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cosas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calientes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que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puedan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hacer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daño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Avísale</a:t>
            </a:r>
            <a:r>
              <a:rPr lang="it-IT" altLang="it-IT" sz="2000" b="1" i="1" dirty="0">
                <a:latin typeface="arial" panose="020B0604020202020204" pitchFamily="34" charset="0"/>
              </a:rPr>
              <a:t> a un adulto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cuando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encuentres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fósforos</a:t>
            </a:r>
            <a:r>
              <a:rPr lang="it-IT" altLang="it-IT" sz="2000" b="1" i="1" dirty="0">
                <a:latin typeface="arial" panose="020B0604020202020204" pitchFamily="34" charset="0"/>
              </a:rPr>
              <a:t> o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encendedores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Detente</a:t>
            </a:r>
            <a:r>
              <a:rPr lang="it-IT" altLang="it-IT" sz="2000" b="1" i="1" dirty="0">
                <a:latin typeface="arial" panose="020B0604020202020204" pitchFamily="34" charset="0"/>
              </a:rPr>
              <a:t>,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tírate</a:t>
            </a:r>
            <a:r>
              <a:rPr lang="it-IT" altLang="it-IT" sz="2000" b="1" i="1" dirty="0">
                <a:latin typeface="arial" panose="020B0604020202020204" pitchFamily="34" charset="0"/>
              </a:rPr>
              <a:t> y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rueda</a:t>
            </a:r>
            <a:r>
              <a:rPr lang="it-IT" altLang="it-IT" sz="2000" b="1" i="1" dirty="0">
                <a:latin typeface="arial" panose="020B0604020202020204" pitchFamily="34" charset="0"/>
              </a:rPr>
              <a:t> si se te incendia la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ropa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Enfría</a:t>
            </a:r>
            <a:r>
              <a:rPr lang="it-IT" altLang="it-IT" sz="2000" b="1" i="1" dirty="0">
                <a:latin typeface="arial" panose="020B0604020202020204" pitchFamily="34" charset="0"/>
              </a:rPr>
              <a:t> una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quemadura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Gatear</a:t>
            </a:r>
            <a:r>
              <a:rPr lang="it-IT" altLang="it-IT" sz="2000" b="1" i="1" dirty="0">
                <a:latin typeface="arial" panose="020B0604020202020204" pitchFamily="34" charset="0"/>
              </a:rPr>
              <a:t> por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debajo</a:t>
            </a:r>
            <a:r>
              <a:rPr lang="it-IT" altLang="it-IT" sz="2000" b="1" i="1" dirty="0">
                <a:latin typeface="arial" panose="020B0604020202020204" pitchFamily="34" charset="0"/>
              </a:rPr>
              <a:t> del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humo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Reconoce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el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sonido</a:t>
            </a:r>
            <a:r>
              <a:rPr lang="it-IT" altLang="it-IT" sz="2000" b="1" i="1" dirty="0">
                <a:latin typeface="arial" panose="020B0604020202020204" pitchFamily="34" charset="0"/>
              </a:rPr>
              <a:t> de la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alarma</a:t>
            </a:r>
            <a:r>
              <a:rPr lang="it-IT" altLang="it-IT" sz="2000" b="1" i="1" dirty="0">
                <a:latin typeface="arial" panose="020B0604020202020204" pitchFamily="34" charset="0"/>
              </a:rPr>
              <a:t> o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el</a:t>
            </a:r>
            <a:r>
              <a:rPr lang="it-IT" altLang="it-IT" sz="2000" b="1" i="1" dirty="0">
                <a:latin typeface="arial" panose="020B0604020202020204" pitchFamily="34" charset="0"/>
              </a:rPr>
              <a:t> detector de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humo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Practica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el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plan</a:t>
            </a:r>
            <a:r>
              <a:rPr lang="it-IT" altLang="it-IT" sz="2000" b="1" i="1" dirty="0">
                <a:latin typeface="arial" panose="020B0604020202020204" pitchFamily="34" charset="0"/>
              </a:rPr>
              <a:t> de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escape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809625" indent="-630238">
              <a:lnSpc>
                <a:spcPct val="150000"/>
              </a:lnSpc>
              <a:buClr>
                <a:srgbClr val="660066"/>
              </a:buClr>
              <a:buSzPct val="111000"/>
              <a:buFont typeface="+mj-ea"/>
              <a:buAutoNum type="circleNumDbPlain"/>
            </a:pPr>
            <a:r>
              <a:rPr lang="it-IT" altLang="it-IT" sz="2000" b="1" i="1" dirty="0" err="1">
                <a:latin typeface="arial" panose="020B0604020202020204" pitchFamily="34" charset="0"/>
              </a:rPr>
              <a:t>Reconoce</a:t>
            </a:r>
            <a:r>
              <a:rPr lang="it-IT" altLang="it-IT" sz="2000" b="1" i="1" dirty="0">
                <a:latin typeface="arial" panose="020B0604020202020204" pitchFamily="34" charset="0"/>
              </a:rPr>
              <a:t> al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bombero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como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alguien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que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puede</a:t>
            </a:r>
            <a:r>
              <a:rPr lang="it-IT" altLang="it-IT" sz="2000" b="1" i="1" dirty="0">
                <a:latin typeface="arial" panose="020B0604020202020204" pitchFamily="34" charset="0"/>
              </a:rPr>
              <a:t> </a:t>
            </a:r>
            <a:r>
              <a:rPr lang="it-IT" altLang="it-IT" sz="2000" b="1" i="1" dirty="0" err="1">
                <a:latin typeface="arial" panose="020B0604020202020204" pitchFamily="34" charset="0"/>
              </a:rPr>
              <a:t>ayudar</a:t>
            </a:r>
            <a:r>
              <a:rPr lang="it-IT" altLang="it-IT" sz="2000" b="1" i="1" dirty="0">
                <a:latin typeface="arial" panose="020B0604020202020204" pitchFamily="34" charset="0"/>
              </a:rPr>
              <a:t>.</a:t>
            </a:r>
          </a:p>
          <a:p>
            <a:pPr marL="571500" indent="-571500">
              <a:buClr>
                <a:srgbClr val="660066"/>
              </a:buClr>
              <a:buSzPct val="111000"/>
              <a:buFont typeface="+mj-ea"/>
              <a:buAutoNum type="circleNumDbPlain"/>
            </a:pPr>
            <a:endParaRPr lang="it-IT" altLang="it-IT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10901" y="936903"/>
            <a:ext cx="7942544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Comportamientos</a:t>
            </a:r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a </a:t>
            </a:r>
            <a:r>
              <a:rPr lang="it-IT" altLang="it-IT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enseñar</a:t>
            </a:r>
            <a:endParaRPr lang="it-IT" altLang="it-IT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82217" y="1011449"/>
            <a:ext cx="7942544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it-IT" altLang="it-IT" sz="4000" b="1" dirty="0">
                <a:solidFill>
                  <a:srgbClr val="C00000"/>
                </a:solidFill>
                <a:latin typeface="arial" panose="020B0604020202020204" pitchFamily="34" charset="0"/>
              </a:rPr>
              <a:t>Dinámicas  </a:t>
            </a:r>
            <a:r>
              <a:rPr lang="it-IT" altLang="it-IT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(enseñar jugando)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445" y="5933396"/>
            <a:ext cx="953650" cy="711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6" y="5914349"/>
            <a:ext cx="855679" cy="7496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42" y="1985751"/>
            <a:ext cx="4572000" cy="3429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270" y="198575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3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28048</TotalTime>
  <Words>367</Words>
  <Application>Microsoft Office PowerPoint</Application>
  <PresentationFormat>Panorámica</PresentationFormat>
  <Paragraphs>52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</vt:lpstr>
      <vt:lpstr>Ayuthaya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www.detlautaro.com/anq (para la obtención del certificado del DET Lautaro)</vt:lpstr>
      <vt:lpstr>Presentación de PowerPoint</vt:lpstr>
      <vt:lpstr>Síguenos…!!!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Heriberto Moreira Cornejo</dc:creator>
  <cp:lastModifiedBy>Heriberto Moreira Cornejo</cp:lastModifiedBy>
  <cp:revision>197</cp:revision>
  <dcterms:created xsi:type="dcterms:W3CDTF">2021-01-18T09:02:34Z</dcterms:created>
  <dcterms:modified xsi:type="dcterms:W3CDTF">2022-06-16T20:50:39Z</dcterms:modified>
</cp:coreProperties>
</file>